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358" r:id="rId3"/>
    <p:sldId id="360" r:id="rId4"/>
    <p:sldId id="266" r:id="rId5"/>
    <p:sldId id="268" r:id="rId6"/>
    <p:sldId id="267" r:id="rId7"/>
    <p:sldId id="272" r:id="rId8"/>
    <p:sldId id="271" r:id="rId9"/>
    <p:sldId id="273" r:id="rId10"/>
    <p:sldId id="317" r:id="rId11"/>
    <p:sldId id="318" r:id="rId12"/>
    <p:sldId id="270" r:id="rId13"/>
    <p:sldId id="269" r:id="rId14"/>
    <p:sldId id="316" r:id="rId15"/>
    <p:sldId id="275" r:id="rId16"/>
    <p:sldId id="321" r:id="rId17"/>
    <p:sldId id="315" r:id="rId18"/>
    <p:sldId id="354" r:id="rId19"/>
    <p:sldId id="355" r:id="rId20"/>
    <p:sldId id="265" r:id="rId21"/>
    <p:sldId id="351" r:id="rId22"/>
    <p:sldId id="352" r:id="rId23"/>
    <p:sldId id="353" r:id="rId24"/>
    <p:sldId id="277" r:id="rId25"/>
    <p:sldId id="359" r:id="rId26"/>
    <p:sldId id="325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29" autoAdjust="0"/>
  </p:normalViewPr>
  <p:slideViewPr>
    <p:cSldViewPr>
      <p:cViewPr varScale="1">
        <p:scale>
          <a:sx n="115" d="100"/>
          <a:sy n="115" d="100"/>
        </p:scale>
        <p:origin x="1338" y="114"/>
      </p:cViewPr>
      <p:guideLst>
        <p:guide orient="horz" pos="2160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8-05-23T10:53:07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18503 12900 0,'48'0'78,"168"0"-63,97 48-15,-73 0 16,529-48 15,-529 0-31,986 24 32,-914 0-1,-264-24 0</inkml:trace>
  <inkml:trace contextRef="#ctx0" brushRef="#br0" timeOffset="48293.4321">4493 12636 0,'24'0'172,"49"0"-156,-1 0-16,24 0 15,-24 0-15,48 24 16,-48 24-16,120 0 15,-23 0 1,-1 0 0,0-24 15,0 24-15,-96-48-1,-24 0 1,0 0-1,0 24 1,25-24 0,-25 0-1,24 24 1,-24-24 0,0 0-1,0 24 1,48 0-1,-48-24 1,0 0 0,0 0 15,0-24-15,0 0-1,0 0 1,0-24-1,0 48 1,25-24 0,-25 0-1,-24 24 17,0 0-17,0 0 1,0 0-1,0-24 32,0 24-31,0 0 0,24-24-1,-24 24 1,0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C528-CB60-48BA-9B4B-416FF81B7A20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224B8-7EC7-49EC-AA8E-F07B1C5BD6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5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8C84-76D1-4F8A-80B8-3FC3804E9CE0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86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06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48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84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0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26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51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86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64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10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81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1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D81AA-C56B-40AB-A0E1-608892C2DAA2}" type="datetimeFigureOut">
              <a:rPr lang="ko-KR" altLang="en-US" smtClean="0"/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6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/>
              <a:t>꼬뮨뱅크의</a:t>
            </a:r>
            <a:r>
              <a:rPr lang="ko-KR" altLang="en-US" dirty="0"/>
              <a:t> 지향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4645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공동체은행 빈고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共動體恩行 貧庫</a:t>
            </a:r>
          </a:p>
          <a:p>
            <a:pPr>
              <a:lnSpc>
                <a:spcPct val="150000"/>
              </a:lnSpc>
            </a:pPr>
            <a:r>
              <a:rPr lang="en-US" altLang="ko-KR" sz="2000" dirty="0" err="1"/>
              <a:t>CommuneBank</a:t>
            </a:r>
            <a:r>
              <a:rPr lang="en-US" altLang="ko-KR" sz="2000" dirty="0"/>
              <a:t> BINGO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508104" y="548680"/>
            <a:ext cx="2952328" cy="36004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2018-05-23 </a:t>
            </a:r>
            <a:r>
              <a:rPr lang="ko-KR" altLang="en-US" dirty="0" err="1"/>
              <a:t>온지곤지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38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무이자은행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73308"/>
            <a:ext cx="4032448" cy="415324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218" name="Picture 2" descr="D:\지음\빈고\빈고 천안 발표\도토리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86197"/>
            <a:ext cx="2880320" cy="11177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67972"/>
            <a:ext cx="2326019" cy="38488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4040"/>
            <a:ext cx="2486025" cy="5810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3857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부채탕감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2004"/>
            <a:ext cx="5732339" cy="331236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275411" cy="19663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1865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대안화폐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220072" cy="28936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45680"/>
            <a:ext cx="4757499" cy="2422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D:\지음\빈고\빈고 천안 발표\해방화폐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77" y="1700808"/>
            <a:ext cx="1890712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54" y="4653136"/>
            <a:ext cx="1945978" cy="171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6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대안보험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8083"/>
            <a:ext cx="6048672" cy="41391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47712"/>
            <a:ext cx="4766295" cy="36209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직사각형 5"/>
          <p:cNvSpPr/>
          <p:nvPr/>
        </p:nvSpPr>
        <p:spPr>
          <a:xfrm>
            <a:off x="5868144" y="1844824"/>
            <a:ext cx="284313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청주 노동자자주관리기업 </a:t>
            </a:r>
            <a:r>
              <a:rPr lang="ko-KR" altLang="en-US" dirty="0" err="1"/>
              <a:t>우진교통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388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/>
              <a:t>상포계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21066" cy="448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5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트러스트</a:t>
            </a:r>
          </a:p>
        </p:txBody>
      </p:sp>
      <p:pic>
        <p:nvPicPr>
          <p:cNvPr id="10243" name="Picture 3" descr="D:\지음\빈고\빈고 천안 발표\지리산댐 한평사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8260" y="1600200"/>
            <a:ext cx="3007480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2" name="Picture 2" descr="D:\지음\빈고\빈고 천안 발표\내성천 한평사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7" y="1611559"/>
            <a:ext cx="2664296" cy="45559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5" name="Picture 5" descr="D:\지음\빈고\빈고 천안 발표\계양산 한평사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59" y="1607434"/>
            <a:ext cx="2802329" cy="1869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97" y="3573016"/>
            <a:ext cx="1921795" cy="28784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3760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공동체토지신탁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2693"/>
            <a:ext cx="4812406" cy="351052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641"/>
            <a:ext cx="4145459" cy="345354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492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/>
              <a:t>꼬뮨뱅크</a:t>
            </a:r>
            <a:endParaRPr lang="ko-KR" altLang="en-US" dirty="0"/>
          </a:p>
        </p:txBody>
      </p:sp>
      <p:pic>
        <p:nvPicPr>
          <p:cNvPr id="7170" name="Picture 2" descr="D:\지음\빈고\빈고 천안 발표\빈고로고_컬러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7218"/>
            <a:ext cx="6791325" cy="49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7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빈마을금고 취지문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7CAC2C-BAE7-43C6-B6D5-01BE7567C63F}"/>
              </a:ext>
            </a:extLst>
          </p:cNvPr>
          <p:cNvSpPr/>
          <p:nvPr/>
        </p:nvSpPr>
        <p:spPr>
          <a:xfrm>
            <a:off x="457200" y="1844824"/>
            <a:ext cx="8229600" cy="4607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우리는 돈을 진정 우리를 위해서 이용할 것입니다</a:t>
            </a:r>
            <a:r>
              <a:rPr lang="en-US" altLang="ko-KR" dirty="0"/>
              <a:t>. </a:t>
            </a:r>
            <a:r>
              <a:rPr lang="ko-KR" altLang="en-US" dirty="0"/>
              <a:t>우리는 과거의 노동이 만들어 낸 돈의 가치를 존중하지만</a:t>
            </a:r>
            <a:r>
              <a:rPr lang="en-US" altLang="ko-KR" dirty="0"/>
              <a:t>, </a:t>
            </a:r>
            <a:r>
              <a:rPr lang="ko-KR" altLang="en-US" dirty="0"/>
              <a:t>그 돈이 다시 돈을 만들어 낸다는 것은 인정할 수 없습니다</a:t>
            </a:r>
            <a:r>
              <a:rPr lang="en-US" altLang="ko-KR" dirty="0"/>
              <a:t>. </a:t>
            </a:r>
            <a:r>
              <a:rPr lang="ko-KR" altLang="en-US" dirty="0"/>
              <a:t>돈이 돈을 버는 것으로 보이는 것의 실상은 돈이 만인을 억누르고 만인이 생산한 것을 빼앗아 오는 것입니다</a:t>
            </a:r>
            <a:r>
              <a:rPr lang="en-US" altLang="ko-KR" dirty="0"/>
              <a:t>. </a:t>
            </a:r>
            <a:r>
              <a:rPr lang="ko-KR" altLang="en-US" dirty="0"/>
              <a:t>우리가 가진 돈이 돈을 벌어 오는 것에 현혹되는 것은</a:t>
            </a:r>
            <a:r>
              <a:rPr lang="en-US" altLang="ko-KR" dirty="0"/>
              <a:t>, </a:t>
            </a:r>
            <a:r>
              <a:rPr lang="ko-KR" altLang="en-US" dirty="0"/>
              <a:t>그 돈이 사실 우리가 빼앗겼던 수많은 것의 단지 일부만을 돌려주는 것일 뿐이라는 사실을 잊는 것입니다</a:t>
            </a:r>
            <a:r>
              <a:rPr lang="en-US" altLang="ko-KR" dirty="0"/>
              <a:t>. </a:t>
            </a:r>
            <a:r>
              <a:rPr lang="ko-KR" altLang="en-US" dirty="0"/>
              <a:t>우리는 우리의 돈이 만들어 낸 돈을 그 원래의 주인들인 세상 만인과 공유할 것입니다</a:t>
            </a:r>
            <a:r>
              <a:rPr lang="en-US" altLang="ko-KR" dirty="0"/>
              <a:t>. </a:t>
            </a:r>
            <a:r>
              <a:rPr lang="ko-KR" altLang="en-US" dirty="0"/>
              <a:t>우리가 가진 돈의 가치는 함께 살아가는 모든 생명과 공유할 때 더욱 빛을 발하며</a:t>
            </a:r>
            <a:r>
              <a:rPr lang="en-US" altLang="ko-KR" dirty="0"/>
              <a:t>, </a:t>
            </a:r>
            <a:r>
              <a:rPr lang="ko-KR" altLang="en-US" dirty="0"/>
              <a:t>미래를 살아갈 모든 사람들도 함께 누릴 권리가 있다고 생각합니다</a:t>
            </a:r>
            <a:r>
              <a:rPr lang="en-US" altLang="ko-KR" dirty="0"/>
              <a:t>. </a:t>
            </a:r>
            <a:r>
              <a:rPr lang="ko-KR" altLang="en-US" dirty="0"/>
              <a:t>그럴 때 돈은 우리를 옥죄고 억누르는 지금의 위치에서 내려와</a:t>
            </a:r>
            <a:r>
              <a:rPr lang="en-US" altLang="ko-KR" dirty="0"/>
              <a:t>, </a:t>
            </a:r>
            <a:r>
              <a:rPr lang="ko-KR" altLang="en-US" dirty="0"/>
              <a:t>원래의 위치 즉 우리의 삶을 위한 단순하고 유용한 하나의 수단으로서 올바르게 자리매김할 것입니다</a:t>
            </a:r>
            <a:r>
              <a:rPr lang="en-US" altLang="ko-KR" dirty="0"/>
              <a:t>.</a:t>
            </a:r>
            <a:endParaRPr lang="ko-KR" altLang="en-US" sz="1600" kern="0" spc="-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73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공동체은행 빈고 선언문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673B4DD-750F-4169-AF7B-47710C91F761}"/>
              </a:ext>
            </a:extLst>
          </p:cNvPr>
          <p:cNvSpPr/>
          <p:nvPr/>
        </p:nvSpPr>
        <p:spPr>
          <a:xfrm>
            <a:off x="457200" y="1844824"/>
            <a:ext cx="8229600" cy="460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우리는 함께 가난하기로 한다</a:t>
            </a:r>
            <a:r>
              <a:rPr lang="en-US" altLang="ko-KR" dirty="0"/>
              <a:t>. </a:t>
            </a:r>
            <a:r>
              <a:rPr lang="ko-KR" altLang="en-US" dirty="0"/>
              <a:t>가난한 우리들이 모여서 함께한다면 어떻게 될 것인가</a:t>
            </a:r>
            <a:r>
              <a:rPr lang="en-US" altLang="ko-KR" dirty="0"/>
              <a:t>? </a:t>
            </a:r>
            <a:r>
              <a:rPr lang="ko-KR" altLang="en-US" dirty="0"/>
              <a:t>어떻게 이런 우리가 갈가리 찢어져 홀로 </a:t>
            </a:r>
            <a:r>
              <a:rPr lang="ko-KR" altLang="en-US" dirty="0" err="1"/>
              <a:t>하나둘</a:t>
            </a:r>
            <a:r>
              <a:rPr lang="ko-KR" altLang="en-US" dirty="0"/>
              <a:t> 그들이 되어가지 않고</a:t>
            </a:r>
            <a:r>
              <a:rPr lang="en-US" altLang="ko-KR" dirty="0"/>
              <a:t>, </a:t>
            </a:r>
            <a:r>
              <a:rPr lang="ko-KR" altLang="en-US" dirty="0"/>
              <a:t>언제까지나 우리로서 함께 할 수 있을 것인가</a:t>
            </a:r>
            <a:r>
              <a:rPr lang="en-US" altLang="ko-KR" dirty="0"/>
              <a:t>? </a:t>
            </a:r>
            <a:r>
              <a:rPr lang="ko-KR" altLang="en-US" dirty="0"/>
              <a:t>이런 사람들이 만들어내는 은행은 어떠한 은행일 수 있을까</a:t>
            </a:r>
            <a:r>
              <a:rPr lang="en-US" altLang="ko-KR" dirty="0"/>
              <a:t>? </a:t>
            </a:r>
            <a:r>
              <a:rPr lang="ko-KR" altLang="en-US" dirty="0"/>
              <a:t>반대로 이런 사람들을 만들어내는 은행은 어떤 은행이어야 할 것인가</a:t>
            </a:r>
            <a:r>
              <a:rPr lang="en-US" altLang="ko-KR" dirty="0"/>
              <a:t>? </a:t>
            </a:r>
            <a:r>
              <a:rPr lang="ko-KR" altLang="en-US" dirty="0"/>
              <a:t>어떻게 그들의 은행이 아닌 우리의 은행을</a:t>
            </a:r>
            <a:r>
              <a:rPr lang="en-US" altLang="ko-KR" dirty="0"/>
              <a:t>, </a:t>
            </a:r>
            <a:r>
              <a:rPr lang="ko-KR" altLang="en-US" dirty="0"/>
              <a:t>은행이 아닌 다른 은행을 만들 것인가</a:t>
            </a:r>
            <a:r>
              <a:rPr lang="en-US" altLang="ko-KR" dirty="0"/>
              <a:t>?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만약 그런 은행이 있다면 그것은 자본에 반하는 반자본은행</a:t>
            </a:r>
            <a:r>
              <a:rPr lang="en-US" altLang="ko-KR" dirty="0"/>
              <a:t>, </a:t>
            </a:r>
            <a:r>
              <a:rPr lang="ko-KR" altLang="en-US" dirty="0"/>
              <a:t>서로 돕고 함께 움직이는 공동체들의 공동체</a:t>
            </a:r>
            <a:r>
              <a:rPr lang="en-US" altLang="ko-KR" dirty="0"/>
              <a:t>(</a:t>
            </a:r>
            <a:r>
              <a:rPr lang="ko-KR" altLang="en-US" dirty="0"/>
              <a:t>共動體</a:t>
            </a:r>
            <a:r>
              <a:rPr lang="en-US" altLang="ko-KR" dirty="0"/>
              <a:t>), </a:t>
            </a:r>
            <a:r>
              <a:rPr lang="ko-KR" altLang="en-US" dirty="0" err="1"/>
              <a:t>꼬뮨을</a:t>
            </a:r>
            <a:r>
              <a:rPr lang="ko-KR" altLang="en-US" dirty="0"/>
              <a:t> 만들어내는 </a:t>
            </a:r>
            <a:r>
              <a:rPr lang="ko-KR" altLang="en-US" dirty="0" err="1"/>
              <a:t>꼬뮨은행</a:t>
            </a:r>
            <a:r>
              <a:rPr lang="en-US" altLang="ko-KR" dirty="0"/>
              <a:t>(Commune Bank), </a:t>
            </a:r>
            <a:r>
              <a:rPr lang="ko-KR" altLang="en-US" dirty="0"/>
              <a:t>은행</a:t>
            </a:r>
            <a:r>
              <a:rPr lang="en-US" altLang="ko-KR" dirty="0"/>
              <a:t>(</a:t>
            </a:r>
            <a:r>
              <a:rPr lang="ko-KR" altLang="en-US" dirty="0"/>
              <a:t>銀行</a:t>
            </a:r>
            <a:r>
              <a:rPr lang="en-US" altLang="ko-KR" dirty="0"/>
              <a:t>)</a:t>
            </a:r>
            <a:r>
              <a:rPr lang="ko-KR" altLang="en-US" dirty="0"/>
              <a:t>이 아닌 은행</a:t>
            </a:r>
            <a:r>
              <a:rPr lang="en-US" altLang="ko-KR" dirty="0"/>
              <a:t>(</a:t>
            </a:r>
            <a:r>
              <a:rPr lang="ko-KR" altLang="en-US" dirty="0"/>
              <a:t>恩行</a:t>
            </a:r>
            <a:r>
              <a:rPr lang="en-US" altLang="ko-KR" dirty="0"/>
              <a:t>), </a:t>
            </a:r>
            <a:r>
              <a:rPr lang="ko-KR" altLang="en-US" dirty="0"/>
              <a:t>가난해서 행복한 빈민들의 금고</a:t>
            </a:r>
            <a:r>
              <a:rPr lang="en-US" altLang="ko-KR" dirty="0"/>
              <a:t>(</a:t>
            </a:r>
            <a:r>
              <a:rPr lang="ko-KR" altLang="en-US" dirty="0"/>
              <a:t>貧庫</a:t>
            </a:r>
            <a:r>
              <a:rPr lang="en-US" altLang="ko-KR" dirty="0"/>
              <a:t>), </a:t>
            </a:r>
            <a:r>
              <a:rPr lang="ko-KR" altLang="en-US" dirty="0"/>
              <a:t>모든 것을 나눠주고</a:t>
            </a:r>
            <a:r>
              <a:rPr lang="en-US" altLang="ko-KR" dirty="0"/>
              <a:t>, </a:t>
            </a:r>
            <a:r>
              <a:rPr lang="ko-KR" altLang="en-US" dirty="0"/>
              <a:t>모든 것을 받아 안을 수 있는 비어 있는 금고라고 할 수 있지 않을까</a:t>
            </a:r>
            <a:r>
              <a:rPr lang="en-US" altLang="ko-KR" dirty="0"/>
              <a:t>? </a:t>
            </a:r>
            <a:endParaRPr lang="ko-KR" altLang="en-US" sz="1600" kern="0" spc="-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2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전선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9D07699-8B22-4569-A3C4-28C1F59EA7F2}"/>
              </a:ext>
            </a:extLst>
          </p:cNvPr>
          <p:cNvSpPr/>
          <p:nvPr/>
        </p:nvSpPr>
        <p:spPr>
          <a:xfrm>
            <a:off x="457200" y="1844824"/>
            <a:ext cx="8229600" cy="1891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① 한쪽에는 금융시장에서 생성되는 이자로 먹고 살며 자신들이 축적한 사유재산에의 배타적인 접근을 보존하려는 사람들이 있다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. ② 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다른 쪽에는 집단적 지식과 지성 및 사회적 소통 능력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돌봄 능력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협력 능력을 통해 사회적 부를 생산하며 공통적인 것에의 자유롭고 </a:t>
            </a:r>
            <a:r>
              <a:rPr lang="ko-KR" altLang="en-US" sz="1600" kern="0" spc="-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열려있는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접근을 통해 안전을 추구하려는 사람들이 있다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전선은 이렇게 형성되어 있다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.“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600" kern="0" spc="-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네그리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&amp;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하트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, &lt;Assembly&gt;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FBC620A-4420-4918-A00A-01F8AB2E14A9}"/>
              </a:ext>
            </a:extLst>
          </p:cNvPr>
          <p:cNvSpPr/>
          <p:nvPr/>
        </p:nvSpPr>
        <p:spPr>
          <a:xfrm>
            <a:off x="440468" y="4163362"/>
            <a:ext cx="8229600" cy="226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돈을 더 벌어야 한다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돈을 더 아껴야 한다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. 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여기에 동의하지 않는 사람이 누가 있겠는가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?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문제는 각자가 가진 자본과 부채의 규모 차이가 얼마나 되는가 하는 것이다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그리고 그것보다 더 중요한 문제는 각자가 가진 자본과 부채를 어떻게 다룰 것인가이다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자본의 힘을 키우고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자본 수익을 늘려서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자본에 의지하며 홀로 살 것인가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?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자본의 힘을 줄이고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공유지를 넓혀서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600" kern="0" spc="-50" dirty="0" err="1">
                <a:solidFill>
                  <a:srgbClr val="000000"/>
                </a:solidFill>
                <a:latin typeface="맑은 고딕" panose="020B0503020000020004" pitchFamily="50" charset="-127"/>
              </a:rPr>
              <a:t>꼬뮨의</a:t>
            </a: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 멤버로서 함께 살 것인가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?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우리의 삶의 방식과 지향이 갈라지는 중요한 차이는 여기에 있다</a:t>
            </a:r>
            <a:r>
              <a:rPr lang="en-US" altLang="ko-KR" sz="1600" kern="0" spc="-50" dirty="0">
                <a:solidFill>
                  <a:srgbClr val="000000"/>
                </a:solidFill>
                <a:latin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561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1D56CC53-A04C-4962-934A-B70B6441CB3F}"/>
              </a:ext>
            </a:extLst>
          </p:cNvPr>
          <p:cNvSpPr/>
          <p:nvPr/>
        </p:nvSpPr>
        <p:spPr>
          <a:xfrm>
            <a:off x="7956155" y="3422822"/>
            <a:ext cx="908489" cy="398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노동</a:t>
            </a:r>
            <a:r>
              <a:rPr lang="en-US" altLang="ko-KR" sz="1200" dirty="0"/>
              <a:t>-</a:t>
            </a:r>
            <a:r>
              <a:rPr lang="ko-KR" altLang="en-US" sz="1200" dirty="0"/>
              <a:t>소비</a:t>
            </a:r>
          </a:p>
        </p:txBody>
      </p:sp>
      <p:sp>
        <p:nvSpPr>
          <p:cNvPr id="241" name="직사각형 240">
            <a:extLst>
              <a:ext uri="{FF2B5EF4-FFF2-40B4-BE49-F238E27FC236}">
                <a16:creationId xmlns:a16="http://schemas.microsoft.com/office/drawing/2014/main" id="{BBB15878-3C24-4AB5-A221-FA3D7D831F2D}"/>
              </a:ext>
            </a:extLst>
          </p:cNvPr>
          <p:cNvSpPr/>
          <p:nvPr/>
        </p:nvSpPr>
        <p:spPr>
          <a:xfrm>
            <a:off x="6034686" y="3429000"/>
            <a:ext cx="908489" cy="38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예금자</a:t>
            </a:r>
          </a:p>
        </p:txBody>
      </p: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59605D8F-C238-4E32-AAD1-9E643204F14F}"/>
              </a:ext>
            </a:extLst>
          </p:cNvPr>
          <p:cNvGrpSpPr/>
          <p:nvPr/>
        </p:nvGrpSpPr>
        <p:grpSpPr>
          <a:xfrm>
            <a:off x="6939949" y="3571012"/>
            <a:ext cx="1007239" cy="120482"/>
            <a:chOff x="6738551" y="819664"/>
            <a:chExt cx="1532237" cy="127687"/>
          </a:xfrm>
        </p:grpSpPr>
        <p:cxnSp>
          <p:nvCxnSpPr>
            <p:cNvPr id="243" name="직선 화살표 연결선 242">
              <a:extLst>
                <a:ext uri="{FF2B5EF4-FFF2-40B4-BE49-F238E27FC236}">
                  <a16:creationId xmlns:a16="http://schemas.microsoft.com/office/drawing/2014/main" id="{D923E4E8-FA3E-4D44-B800-CCBB53529C05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화살표 연결선 243">
              <a:extLst>
                <a:ext uri="{FF2B5EF4-FFF2-40B4-BE49-F238E27FC236}">
                  <a16:creationId xmlns:a16="http://schemas.microsoft.com/office/drawing/2014/main" id="{1E59C42E-C99E-4B21-8B46-CE744DC24F3C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5" name="직사각형 244">
            <a:extLst>
              <a:ext uri="{FF2B5EF4-FFF2-40B4-BE49-F238E27FC236}">
                <a16:creationId xmlns:a16="http://schemas.microsoft.com/office/drawing/2014/main" id="{2C951D4A-A1EF-4E86-9AAB-3AD040ABD3E4}"/>
              </a:ext>
            </a:extLst>
          </p:cNvPr>
          <p:cNvSpPr/>
          <p:nvPr/>
        </p:nvSpPr>
        <p:spPr>
          <a:xfrm>
            <a:off x="7113025" y="3124624"/>
            <a:ext cx="673280" cy="25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46" name="직사각형 245">
            <a:extLst>
              <a:ext uri="{FF2B5EF4-FFF2-40B4-BE49-F238E27FC236}">
                <a16:creationId xmlns:a16="http://schemas.microsoft.com/office/drawing/2014/main" id="{0E65AFC9-C059-4681-9045-9AEC6B4F570A}"/>
              </a:ext>
            </a:extLst>
          </p:cNvPr>
          <p:cNvSpPr/>
          <p:nvPr/>
        </p:nvSpPr>
        <p:spPr>
          <a:xfrm>
            <a:off x="7199359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0%</a:t>
            </a:r>
            <a:endParaRPr lang="ko-KR" altLang="en-US" sz="1050" dirty="0"/>
          </a:p>
        </p:txBody>
      </p:sp>
      <p:sp>
        <p:nvSpPr>
          <p:cNvPr id="247" name="직사각형 246">
            <a:extLst>
              <a:ext uri="{FF2B5EF4-FFF2-40B4-BE49-F238E27FC236}">
                <a16:creationId xmlns:a16="http://schemas.microsoft.com/office/drawing/2014/main" id="{69E3AC6F-51AA-414A-B52C-4A86388C6D58}"/>
              </a:ext>
            </a:extLst>
          </p:cNvPr>
          <p:cNvSpPr/>
          <p:nvPr/>
        </p:nvSpPr>
        <p:spPr>
          <a:xfrm>
            <a:off x="7113025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57C14C8F-14ED-478C-994E-0022C13B0318}"/>
              </a:ext>
            </a:extLst>
          </p:cNvPr>
          <p:cNvSpPr/>
          <p:nvPr/>
        </p:nvSpPr>
        <p:spPr>
          <a:xfrm>
            <a:off x="4117756" y="3429000"/>
            <a:ext cx="908489" cy="3861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은행</a:t>
            </a:r>
          </a:p>
        </p:txBody>
      </p: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45BE23E3-EBC5-43C1-B597-CDA5BD63DE8A}"/>
              </a:ext>
            </a:extLst>
          </p:cNvPr>
          <p:cNvGrpSpPr/>
          <p:nvPr/>
        </p:nvGrpSpPr>
        <p:grpSpPr>
          <a:xfrm>
            <a:off x="5023019" y="3571012"/>
            <a:ext cx="1007239" cy="120482"/>
            <a:chOff x="6738551" y="819664"/>
            <a:chExt cx="1532237" cy="127687"/>
          </a:xfrm>
        </p:grpSpPr>
        <p:cxnSp>
          <p:nvCxnSpPr>
            <p:cNvPr id="250" name="직선 화살표 연결선 249">
              <a:extLst>
                <a:ext uri="{FF2B5EF4-FFF2-40B4-BE49-F238E27FC236}">
                  <a16:creationId xmlns:a16="http://schemas.microsoft.com/office/drawing/2014/main" id="{3E21D4C0-854B-4838-B6FB-16A0821A494E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화살표 연결선 250">
              <a:extLst>
                <a:ext uri="{FF2B5EF4-FFF2-40B4-BE49-F238E27FC236}">
                  <a16:creationId xmlns:a16="http://schemas.microsoft.com/office/drawing/2014/main" id="{09571A47-CB40-4731-A376-F51994CB94E2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52" name="직사각형 251">
            <a:extLst>
              <a:ext uri="{FF2B5EF4-FFF2-40B4-BE49-F238E27FC236}">
                <a16:creationId xmlns:a16="http://schemas.microsoft.com/office/drawing/2014/main" id="{1856C627-28E3-4410-8154-29E6857B12DD}"/>
              </a:ext>
            </a:extLst>
          </p:cNvPr>
          <p:cNvSpPr/>
          <p:nvPr/>
        </p:nvSpPr>
        <p:spPr>
          <a:xfrm>
            <a:off x="5196094" y="3124624"/>
            <a:ext cx="673280" cy="25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53" name="직사각형 252">
            <a:extLst>
              <a:ext uri="{FF2B5EF4-FFF2-40B4-BE49-F238E27FC236}">
                <a16:creationId xmlns:a16="http://schemas.microsoft.com/office/drawing/2014/main" id="{379C1C69-3781-4A13-B127-D3AF714454DD}"/>
              </a:ext>
            </a:extLst>
          </p:cNvPr>
          <p:cNvSpPr/>
          <p:nvPr/>
        </p:nvSpPr>
        <p:spPr>
          <a:xfrm>
            <a:off x="5282429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1.2%</a:t>
            </a:r>
            <a:endParaRPr lang="ko-KR" altLang="en-US" sz="1050" dirty="0"/>
          </a:p>
        </p:txBody>
      </p:sp>
      <p:sp>
        <p:nvSpPr>
          <p:cNvPr id="254" name="직사각형 253">
            <a:extLst>
              <a:ext uri="{FF2B5EF4-FFF2-40B4-BE49-F238E27FC236}">
                <a16:creationId xmlns:a16="http://schemas.microsoft.com/office/drawing/2014/main" id="{4FFAB4E7-D136-4749-9F9E-BFBFF532B69C}"/>
              </a:ext>
            </a:extLst>
          </p:cNvPr>
          <p:cNvSpPr/>
          <p:nvPr/>
        </p:nvSpPr>
        <p:spPr>
          <a:xfrm>
            <a:off x="5196094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10,000</a:t>
            </a:r>
            <a:endParaRPr lang="ko-KR" altLang="en-US" sz="1050" dirty="0"/>
          </a:p>
        </p:txBody>
      </p:sp>
      <p:sp>
        <p:nvSpPr>
          <p:cNvPr id="255" name="직사각형 254">
            <a:extLst>
              <a:ext uri="{FF2B5EF4-FFF2-40B4-BE49-F238E27FC236}">
                <a16:creationId xmlns:a16="http://schemas.microsoft.com/office/drawing/2014/main" id="{3C2BA96B-DA32-4E36-889D-E7DBF32A91AC}"/>
              </a:ext>
            </a:extLst>
          </p:cNvPr>
          <p:cNvSpPr/>
          <p:nvPr/>
        </p:nvSpPr>
        <p:spPr>
          <a:xfrm>
            <a:off x="2193153" y="3429000"/>
            <a:ext cx="908489" cy="38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대출자</a:t>
            </a:r>
          </a:p>
        </p:txBody>
      </p:sp>
      <p:grpSp>
        <p:nvGrpSpPr>
          <p:cNvPr id="256" name="그룹 255">
            <a:extLst>
              <a:ext uri="{FF2B5EF4-FFF2-40B4-BE49-F238E27FC236}">
                <a16:creationId xmlns:a16="http://schemas.microsoft.com/office/drawing/2014/main" id="{3046E51A-268F-448B-AA08-B1D4EA5ED46B}"/>
              </a:ext>
            </a:extLst>
          </p:cNvPr>
          <p:cNvGrpSpPr/>
          <p:nvPr/>
        </p:nvGrpSpPr>
        <p:grpSpPr>
          <a:xfrm>
            <a:off x="3098416" y="3571012"/>
            <a:ext cx="1007239" cy="120482"/>
            <a:chOff x="6738551" y="819664"/>
            <a:chExt cx="1532237" cy="127687"/>
          </a:xfrm>
        </p:grpSpPr>
        <p:cxnSp>
          <p:nvCxnSpPr>
            <p:cNvPr id="257" name="직선 화살표 연결선 256">
              <a:extLst>
                <a:ext uri="{FF2B5EF4-FFF2-40B4-BE49-F238E27FC236}">
                  <a16:creationId xmlns:a16="http://schemas.microsoft.com/office/drawing/2014/main" id="{84CBF109-0915-488D-901A-BEDF87BA9875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화살표 연결선 257">
              <a:extLst>
                <a:ext uri="{FF2B5EF4-FFF2-40B4-BE49-F238E27FC236}">
                  <a16:creationId xmlns:a16="http://schemas.microsoft.com/office/drawing/2014/main" id="{25B78C13-890F-465D-90E3-96F456C8E8FC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59" name="직사각형 258">
            <a:extLst>
              <a:ext uri="{FF2B5EF4-FFF2-40B4-BE49-F238E27FC236}">
                <a16:creationId xmlns:a16="http://schemas.microsoft.com/office/drawing/2014/main" id="{277680F3-4B43-48E5-87A2-AE99D3E63581}"/>
              </a:ext>
            </a:extLst>
          </p:cNvPr>
          <p:cNvSpPr/>
          <p:nvPr/>
        </p:nvSpPr>
        <p:spPr>
          <a:xfrm>
            <a:off x="3271492" y="3124624"/>
            <a:ext cx="673280" cy="25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60" name="직사각형 259">
            <a:extLst>
              <a:ext uri="{FF2B5EF4-FFF2-40B4-BE49-F238E27FC236}">
                <a16:creationId xmlns:a16="http://schemas.microsoft.com/office/drawing/2014/main" id="{EBD4DD82-4E90-463E-BB6C-750E9992B8BF}"/>
              </a:ext>
            </a:extLst>
          </p:cNvPr>
          <p:cNvSpPr/>
          <p:nvPr/>
        </p:nvSpPr>
        <p:spPr>
          <a:xfrm>
            <a:off x="3357826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4.8%</a:t>
            </a:r>
            <a:endParaRPr lang="ko-KR" altLang="en-US" sz="1050" dirty="0"/>
          </a:p>
        </p:txBody>
      </p:sp>
      <p:sp>
        <p:nvSpPr>
          <p:cNvPr id="261" name="직사각형 260">
            <a:extLst>
              <a:ext uri="{FF2B5EF4-FFF2-40B4-BE49-F238E27FC236}">
                <a16:creationId xmlns:a16="http://schemas.microsoft.com/office/drawing/2014/main" id="{9C370600-C6AE-4503-A9C1-97192295F484}"/>
              </a:ext>
            </a:extLst>
          </p:cNvPr>
          <p:cNvSpPr/>
          <p:nvPr/>
        </p:nvSpPr>
        <p:spPr>
          <a:xfrm>
            <a:off x="3271492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40,000</a:t>
            </a:r>
            <a:endParaRPr lang="ko-KR" altLang="en-US" sz="1050" dirty="0"/>
          </a:p>
        </p:txBody>
      </p:sp>
      <p:sp>
        <p:nvSpPr>
          <p:cNvPr id="262" name="직사각형 261">
            <a:extLst>
              <a:ext uri="{FF2B5EF4-FFF2-40B4-BE49-F238E27FC236}">
                <a16:creationId xmlns:a16="http://schemas.microsoft.com/office/drawing/2014/main" id="{D5756E76-F74A-44FA-96C0-FC2B1D429213}"/>
              </a:ext>
            </a:extLst>
          </p:cNvPr>
          <p:cNvSpPr/>
          <p:nvPr/>
        </p:nvSpPr>
        <p:spPr>
          <a:xfrm>
            <a:off x="266983" y="3429000"/>
            <a:ext cx="908489" cy="38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임대인</a:t>
            </a:r>
          </a:p>
        </p:txBody>
      </p:sp>
      <p:grpSp>
        <p:nvGrpSpPr>
          <p:cNvPr id="263" name="그룹 262">
            <a:extLst>
              <a:ext uri="{FF2B5EF4-FFF2-40B4-BE49-F238E27FC236}">
                <a16:creationId xmlns:a16="http://schemas.microsoft.com/office/drawing/2014/main" id="{E044B1E0-EC04-47BB-863F-1F629B62859B}"/>
              </a:ext>
            </a:extLst>
          </p:cNvPr>
          <p:cNvGrpSpPr/>
          <p:nvPr/>
        </p:nvGrpSpPr>
        <p:grpSpPr>
          <a:xfrm>
            <a:off x="1172247" y="3571012"/>
            <a:ext cx="1007239" cy="120482"/>
            <a:chOff x="6738551" y="819664"/>
            <a:chExt cx="1532237" cy="127687"/>
          </a:xfrm>
        </p:grpSpPr>
        <p:cxnSp>
          <p:nvCxnSpPr>
            <p:cNvPr id="264" name="직선 화살표 연결선 263">
              <a:extLst>
                <a:ext uri="{FF2B5EF4-FFF2-40B4-BE49-F238E27FC236}">
                  <a16:creationId xmlns:a16="http://schemas.microsoft.com/office/drawing/2014/main" id="{5A543C9F-611A-4D3A-A768-7EC8237889BB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직선 화살표 연결선 264">
              <a:extLst>
                <a:ext uri="{FF2B5EF4-FFF2-40B4-BE49-F238E27FC236}">
                  <a16:creationId xmlns:a16="http://schemas.microsoft.com/office/drawing/2014/main" id="{9C6F1B58-0E6A-4F1C-BA30-1BBE4B845D38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66" name="직사각형 265">
            <a:extLst>
              <a:ext uri="{FF2B5EF4-FFF2-40B4-BE49-F238E27FC236}">
                <a16:creationId xmlns:a16="http://schemas.microsoft.com/office/drawing/2014/main" id="{DE69D049-A9F8-435A-B9F2-8CF2FE9792C3}"/>
              </a:ext>
            </a:extLst>
          </p:cNvPr>
          <p:cNvSpPr/>
          <p:nvPr/>
        </p:nvSpPr>
        <p:spPr>
          <a:xfrm>
            <a:off x="1345322" y="3124624"/>
            <a:ext cx="673280" cy="25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67" name="직사각형 266">
            <a:extLst>
              <a:ext uri="{FF2B5EF4-FFF2-40B4-BE49-F238E27FC236}">
                <a16:creationId xmlns:a16="http://schemas.microsoft.com/office/drawing/2014/main" id="{0A558F26-B57D-439A-9489-D2039FB8AFB2}"/>
              </a:ext>
            </a:extLst>
          </p:cNvPr>
          <p:cNvSpPr/>
          <p:nvPr/>
        </p:nvSpPr>
        <p:spPr>
          <a:xfrm>
            <a:off x="1431657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9.6%</a:t>
            </a:r>
            <a:endParaRPr lang="ko-KR" altLang="en-US" sz="1050" dirty="0"/>
          </a:p>
        </p:txBody>
      </p:sp>
      <p:sp>
        <p:nvSpPr>
          <p:cNvPr id="268" name="직사각형 267">
            <a:extLst>
              <a:ext uri="{FF2B5EF4-FFF2-40B4-BE49-F238E27FC236}">
                <a16:creationId xmlns:a16="http://schemas.microsoft.com/office/drawing/2014/main" id="{9F546A12-DBD7-4463-A425-4FC5D0E951F9}"/>
              </a:ext>
            </a:extLst>
          </p:cNvPr>
          <p:cNvSpPr/>
          <p:nvPr/>
        </p:nvSpPr>
        <p:spPr>
          <a:xfrm>
            <a:off x="1345322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80,000</a:t>
            </a:r>
            <a:endParaRPr lang="ko-KR" altLang="en-US" sz="1050" dirty="0"/>
          </a:p>
        </p:txBody>
      </p:sp>
      <p:sp>
        <p:nvSpPr>
          <p:cNvPr id="269" name="직사각형 268">
            <a:extLst>
              <a:ext uri="{FF2B5EF4-FFF2-40B4-BE49-F238E27FC236}">
                <a16:creationId xmlns:a16="http://schemas.microsoft.com/office/drawing/2014/main" id="{19F218F8-8CB2-462B-AF0B-E1228024EC44}"/>
              </a:ext>
            </a:extLst>
          </p:cNvPr>
          <p:cNvSpPr/>
          <p:nvPr/>
        </p:nvSpPr>
        <p:spPr>
          <a:xfrm>
            <a:off x="4246121" y="3858060"/>
            <a:ext cx="673280" cy="259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30,000</a:t>
            </a:r>
            <a:endParaRPr lang="ko-KR" altLang="en-US" sz="1050" dirty="0"/>
          </a:p>
        </p:txBody>
      </p:sp>
      <p:sp>
        <p:nvSpPr>
          <p:cNvPr id="270" name="직사각형 269">
            <a:extLst>
              <a:ext uri="{FF2B5EF4-FFF2-40B4-BE49-F238E27FC236}">
                <a16:creationId xmlns:a16="http://schemas.microsoft.com/office/drawing/2014/main" id="{C8BA949E-12CB-49B9-8809-5F85B5915463}"/>
              </a:ext>
            </a:extLst>
          </p:cNvPr>
          <p:cNvSpPr/>
          <p:nvPr/>
        </p:nvSpPr>
        <p:spPr>
          <a:xfrm>
            <a:off x="2310757" y="3858060"/>
            <a:ext cx="673280" cy="259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40,000</a:t>
            </a:r>
            <a:endParaRPr lang="ko-KR" altLang="en-US" sz="1050" dirty="0"/>
          </a:p>
        </p:txBody>
      </p:sp>
      <p:sp>
        <p:nvSpPr>
          <p:cNvPr id="271" name="직사각형 270">
            <a:extLst>
              <a:ext uri="{FF2B5EF4-FFF2-40B4-BE49-F238E27FC236}">
                <a16:creationId xmlns:a16="http://schemas.microsoft.com/office/drawing/2014/main" id="{75A3064D-7DDF-4C79-8EC5-FDA9B7D748EA}"/>
              </a:ext>
            </a:extLst>
          </p:cNvPr>
          <p:cNvSpPr/>
          <p:nvPr/>
        </p:nvSpPr>
        <p:spPr>
          <a:xfrm>
            <a:off x="6170724" y="3858060"/>
            <a:ext cx="673280" cy="259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10,000</a:t>
            </a:r>
            <a:endParaRPr lang="ko-KR" altLang="en-US" sz="1050" dirty="0"/>
          </a:p>
        </p:txBody>
      </p:sp>
      <p:sp>
        <p:nvSpPr>
          <p:cNvPr id="35" name="제목 1">
            <a:extLst>
              <a:ext uri="{FF2B5EF4-FFF2-40B4-BE49-F238E27FC236}">
                <a16:creationId xmlns:a16="http://schemas.microsoft.com/office/drawing/2014/main" id="{885485BB-32A3-4E35-A4E4-BB0015A075E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은행</a:t>
            </a:r>
          </a:p>
        </p:txBody>
      </p:sp>
    </p:spTree>
    <p:extLst>
      <p:ext uri="{BB962C8B-B14F-4D97-AF65-F5344CB8AC3E}">
        <p14:creationId xmlns:p14="http://schemas.microsoft.com/office/powerpoint/2010/main" val="52317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1D56CC53-A04C-4962-934A-B70B6441CB3F}"/>
              </a:ext>
            </a:extLst>
          </p:cNvPr>
          <p:cNvSpPr/>
          <p:nvPr/>
        </p:nvSpPr>
        <p:spPr>
          <a:xfrm>
            <a:off x="7956155" y="3422822"/>
            <a:ext cx="908489" cy="398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노동</a:t>
            </a:r>
            <a:r>
              <a:rPr lang="en-US" altLang="ko-KR" sz="1200" dirty="0"/>
              <a:t>-</a:t>
            </a:r>
            <a:r>
              <a:rPr lang="ko-KR" altLang="en-US" sz="1200" dirty="0"/>
              <a:t>소비</a:t>
            </a:r>
          </a:p>
        </p:txBody>
      </p:sp>
      <p:sp>
        <p:nvSpPr>
          <p:cNvPr id="241" name="직사각형 240">
            <a:extLst>
              <a:ext uri="{FF2B5EF4-FFF2-40B4-BE49-F238E27FC236}">
                <a16:creationId xmlns:a16="http://schemas.microsoft.com/office/drawing/2014/main" id="{BBB15878-3C24-4AB5-A221-FA3D7D831F2D}"/>
              </a:ext>
            </a:extLst>
          </p:cNvPr>
          <p:cNvSpPr/>
          <p:nvPr/>
        </p:nvSpPr>
        <p:spPr>
          <a:xfrm>
            <a:off x="6034686" y="3429000"/>
            <a:ext cx="908489" cy="38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예금자</a:t>
            </a:r>
          </a:p>
        </p:txBody>
      </p: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59605D8F-C238-4E32-AAD1-9E643204F14F}"/>
              </a:ext>
            </a:extLst>
          </p:cNvPr>
          <p:cNvGrpSpPr/>
          <p:nvPr/>
        </p:nvGrpSpPr>
        <p:grpSpPr>
          <a:xfrm>
            <a:off x="6939949" y="3571012"/>
            <a:ext cx="1007239" cy="120482"/>
            <a:chOff x="6738551" y="819664"/>
            <a:chExt cx="1532237" cy="127687"/>
          </a:xfrm>
        </p:grpSpPr>
        <p:cxnSp>
          <p:nvCxnSpPr>
            <p:cNvPr id="243" name="직선 화살표 연결선 242">
              <a:extLst>
                <a:ext uri="{FF2B5EF4-FFF2-40B4-BE49-F238E27FC236}">
                  <a16:creationId xmlns:a16="http://schemas.microsoft.com/office/drawing/2014/main" id="{D923E4E8-FA3E-4D44-B800-CCBB53529C05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화살표 연결선 243">
              <a:extLst>
                <a:ext uri="{FF2B5EF4-FFF2-40B4-BE49-F238E27FC236}">
                  <a16:creationId xmlns:a16="http://schemas.microsoft.com/office/drawing/2014/main" id="{1E59C42E-C99E-4B21-8B46-CE744DC24F3C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5" name="직사각형 244">
            <a:extLst>
              <a:ext uri="{FF2B5EF4-FFF2-40B4-BE49-F238E27FC236}">
                <a16:creationId xmlns:a16="http://schemas.microsoft.com/office/drawing/2014/main" id="{2C951D4A-A1EF-4E86-9AAB-3AD040ABD3E4}"/>
              </a:ext>
            </a:extLst>
          </p:cNvPr>
          <p:cNvSpPr/>
          <p:nvPr/>
        </p:nvSpPr>
        <p:spPr>
          <a:xfrm>
            <a:off x="7113025" y="3124624"/>
            <a:ext cx="673280" cy="25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46" name="직사각형 245">
            <a:extLst>
              <a:ext uri="{FF2B5EF4-FFF2-40B4-BE49-F238E27FC236}">
                <a16:creationId xmlns:a16="http://schemas.microsoft.com/office/drawing/2014/main" id="{0E65AFC9-C059-4681-9045-9AEC6B4F570A}"/>
              </a:ext>
            </a:extLst>
          </p:cNvPr>
          <p:cNvSpPr/>
          <p:nvPr/>
        </p:nvSpPr>
        <p:spPr>
          <a:xfrm>
            <a:off x="7199359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0%</a:t>
            </a:r>
            <a:endParaRPr lang="ko-KR" altLang="en-US" sz="1050" dirty="0"/>
          </a:p>
        </p:txBody>
      </p:sp>
      <p:sp>
        <p:nvSpPr>
          <p:cNvPr id="247" name="직사각형 246">
            <a:extLst>
              <a:ext uri="{FF2B5EF4-FFF2-40B4-BE49-F238E27FC236}">
                <a16:creationId xmlns:a16="http://schemas.microsoft.com/office/drawing/2014/main" id="{69E3AC6F-51AA-414A-B52C-4A86388C6D58}"/>
              </a:ext>
            </a:extLst>
          </p:cNvPr>
          <p:cNvSpPr/>
          <p:nvPr/>
        </p:nvSpPr>
        <p:spPr>
          <a:xfrm>
            <a:off x="7113025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57C14C8F-14ED-478C-994E-0022C13B0318}"/>
              </a:ext>
            </a:extLst>
          </p:cNvPr>
          <p:cNvSpPr/>
          <p:nvPr/>
        </p:nvSpPr>
        <p:spPr>
          <a:xfrm>
            <a:off x="4117756" y="3429000"/>
            <a:ext cx="908489" cy="3861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/>
              <a:t>신협</a:t>
            </a:r>
            <a:endParaRPr lang="ko-KR" altLang="en-US" sz="1200" dirty="0"/>
          </a:p>
        </p:txBody>
      </p: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45BE23E3-EBC5-43C1-B597-CDA5BD63DE8A}"/>
              </a:ext>
            </a:extLst>
          </p:cNvPr>
          <p:cNvGrpSpPr/>
          <p:nvPr/>
        </p:nvGrpSpPr>
        <p:grpSpPr>
          <a:xfrm>
            <a:off x="5023019" y="3571012"/>
            <a:ext cx="1007239" cy="120482"/>
            <a:chOff x="6738551" y="819664"/>
            <a:chExt cx="1532237" cy="127687"/>
          </a:xfrm>
        </p:grpSpPr>
        <p:cxnSp>
          <p:nvCxnSpPr>
            <p:cNvPr id="250" name="직선 화살표 연결선 249">
              <a:extLst>
                <a:ext uri="{FF2B5EF4-FFF2-40B4-BE49-F238E27FC236}">
                  <a16:creationId xmlns:a16="http://schemas.microsoft.com/office/drawing/2014/main" id="{3E21D4C0-854B-4838-B6FB-16A0821A494E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화살표 연결선 250">
              <a:extLst>
                <a:ext uri="{FF2B5EF4-FFF2-40B4-BE49-F238E27FC236}">
                  <a16:creationId xmlns:a16="http://schemas.microsoft.com/office/drawing/2014/main" id="{09571A47-CB40-4731-A376-F51994CB94E2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52" name="직사각형 251">
            <a:extLst>
              <a:ext uri="{FF2B5EF4-FFF2-40B4-BE49-F238E27FC236}">
                <a16:creationId xmlns:a16="http://schemas.microsoft.com/office/drawing/2014/main" id="{1856C627-28E3-4410-8154-29E6857B12DD}"/>
              </a:ext>
            </a:extLst>
          </p:cNvPr>
          <p:cNvSpPr/>
          <p:nvPr/>
        </p:nvSpPr>
        <p:spPr>
          <a:xfrm>
            <a:off x="5196094" y="3124624"/>
            <a:ext cx="673280" cy="25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53" name="직사각형 252">
            <a:extLst>
              <a:ext uri="{FF2B5EF4-FFF2-40B4-BE49-F238E27FC236}">
                <a16:creationId xmlns:a16="http://schemas.microsoft.com/office/drawing/2014/main" id="{379C1C69-3781-4A13-B127-D3AF714454DD}"/>
              </a:ext>
            </a:extLst>
          </p:cNvPr>
          <p:cNvSpPr/>
          <p:nvPr/>
        </p:nvSpPr>
        <p:spPr>
          <a:xfrm>
            <a:off x="5282429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2.4%</a:t>
            </a:r>
            <a:endParaRPr lang="ko-KR" altLang="en-US" sz="1050" dirty="0"/>
          </a:p>
        </p:txBody>
      </p:sp>
      <p:sp>
        <p:nvSpPr>
          <p:cNvPr id="254" name="직사각형 253">
            <a:extLst>
              <a:ext uri="{FF2B5EF4-FFF2-40B4-BE49-F238E27FC236}">
                <a16:creationId xmlns:a16="http://schemas.microsoft.com/office/drawing/2014/main" id="{4FFAB4E7-D136-4749-9F9E-BFBFF532B69C}"/>
              </a:ext>
            </a:extLst>
          </p:cNvPr>
          <p:cNvSpPr/>
          <p:nvPr/>
        </p:nvSpPr>
        <p:spPr>
          <a:xfrm>
            <a:off x="5196094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20,000</a:t>
            </a:r>
            <a:endParaRPr lang="ko-KR" altLang="en-US" sz="1050" dirty="0"/>
          </a:p>
        </p:txBody>
      </p:sp>
      <p:sp>
        <p:nvSpPr>
          <p:cNvPr id="255" name="직사각형 254">
            <a:extLst>
              <a:ext uri="{FF2B5EF4-FFF2-40B4-BE49-F238E27FC236}">
                <a16:creationId xmlns:a16="http://schemas.microsoft.com/office/drawing/2014/main" id="{3C2BA96B-DA32-4E36-889D-E7DBF32A91AC}"/>
              </a:ext>
            </a:extLst>
          </p:cNvPr>
          <p:cNvSpPr/>
          <p:nvPr/>
        </p:nvSpPr>
        <p:spPr>
          <a:xfrm>
            <a:off x="2193153" y="3429000"/>
            <a:ext cx="908489" cy="38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대출자</a:t>
            </a:r>
          </a:p>
        </p:txBody>
      </p:sp>
      <p:grpSp>
        <p:nvGrpSpPr>
          <p:cNvPr id="256" name="그룹 255">
            <a:extLst>
              <a:ext uri="{FF2B5EF4-FFF2-40B4-BE49-F238E27FC236}">
                <a16:creationId xmlns:a16="http://schemas.microsoft.com/office/drawing/2014/main" id="{3046E51A-268F-448B-AA08-B1D4EA5ED46B}"/>
              </a:ext>
            </a:extLst>
          </p:cNvPr>
          <p:cNvGrpSpPr/>
          <p:nvPr/>
        </p:nvGrpSpPr>
        <p:grpSpPr>
          <a:xfrm>
            <a:off x="3098416" y="3571012"/>
            <a:ext cx="1007239" cy="120482"/>
            <a:chOff x="6738551" y="819664"/>
            <a:chExt cx="1532237" cy="127687"/>
          </a:xfrm>
        </p:grpSpPr>
        <p:cxnSp>
          <p:nvCxnSpPr>
            <p:cNvPr id="257" name="직선 화살표 연결선 256">
              <a:extLst>
                <a:ext uri="{FF2B5EF4-FFF2-40B4-BE49-F238E27FC236}">
                  <a16:creationId xmlns:a16="http://schemas.microsoft.com/office/drawing/2014/main" id="{84CBF109-0915-488D-901A-BEDF87BA9875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화살표 연결선 257">
              <a:extLst>
                <a:ext uri="{FF2B5EF4-FFF2-40B4-BE49-F238E27FC236}">
                  <a16:creationId xmlns:a16="http://schemas.microsoft.com/office/drawing/2014/main" id="{25B78C13-890F-465D-90E3-96F456C8E8FC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59" name="직사각형 258">
            <a:extLst>
              <a:ext uri="{FF2B5EF4-FFF2-40B4-BE49-F238E27FC236}">
                <a16:creationId xmlns:a16="http://schemas.microsoft.com/office/drawing/2014/main" id="{277680F3-4B43-48E5-87A2-AE99D3E63581}"/>
              </a:ext>
            </a:extLst>
          </p:cNvPr>
          <p:cNvSpPr/>
          <p:nvPr/>
        </p:nvSpPr>
        <p:spPr>
          <a:xfrm>
            <a:off x="3271492" y="3124624"/>
            <a:ext cx="673280" cy="2594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60" name="직사각형 259">
            <a:extLst>
              <a:ext uri="{FF2B5EF4-FFF2-40B4-BE49-F238E27FC236}">
                <a16:creationId xmlns:a16="http://schemas.microsoft.com/office/drawing/2014/main" id="{EBD4DD82-4E90-463E-BB6C-750E9992B8BF}"/>
              </a:ext>
            </a:extLst>
          </p:cNvPr>
          <p:cNvSpPr/>
          <p:nvPr/>
        </p:nvSpPr>
        <p:spPr>
          <a:xfrm>
            <a:off x="3357826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6.0%</a:t>
            </a:r>
            <a:endParaRPr lang="ko-KR" altLang="en-US" sz="1050" dirty="0"/>
          </a:p>
        </p:txBody>
      </p:sp>
      <p:sp>
        <p:nvSpPr>
          <p:cNvPr id="261" name="직사각형 260">
            <a:extLst>
              <a:ext uri="{FF2B5EF4-FFF2-40B4-BE49-F238E27FC236}">
                <a16:creationId xmlns:a16="http://schemas.microsoft.com/office/drawing/2014/main" id="{9C370600-C6AE-4503-A9C1-97192295F484}"/>
              </a:ext>
            </a:extLst>
          </p:cNvPr>
          <p:cNvSpPr/>
          <p:nvPr/>
        </p:nvSpPr>
        <p:spPr>
          <a:xfrm>
            <a:off x="3271492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50,000</a:t>
            </a:r>
            <a:endParaRPr lang="ko-KR" altLang="en-US" sz="1050" dirty="0"/>
          </a:p>
        </p:txBody>
      </p:sp>
      <p:sp>
        <p:nvSpPr>
          <p:cNvPr id="262" name="직사각형 261">
            <a:extLst>
              <a:ext uri="{FF2B5EF4-FFF2-40B4-BE49-F238E27FC236}">
                <a16:creationId xmlns:a16="http://schemas.microsoft.com/office/drawing/2014/main" id="{D5756E76-F74A-44FA-96C0-FC2B1D429213}"/>
              </a:ext>
            </a:extLst>
          </p:cNvPr>
          <p:cNvSpPr/>
          <p:nvPr/>
        </p:nvSpPr>
        <p:spPr>
          <a:xfrm>
            <a:off x="266983" y="3429000"/>
            <a:ext cx="908489" cy="38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임대인</a:t>
            </a:r>
          </a:p>
        </p:txBody>
      </p:sp>
      <p:grpSp>
        <p:nvGrpSpPr>
          <p:cNvPr id="263" name="그룹 262">
            <a:extLst>
              <a:ext uri="{FF2B5EF4-FFF2-40B4-BE49-F238E27FC236}">
                <a16:creationId xmlns:a16="http://schemas.microsoft.com/office/drawing/2014/main" id="{E044B1E0-EC04-47BB-863F-1F629B62859B}"/>
              </a:ext>
            </a:extLst>
          </p:cNvPr>
          <p:cNvGrpSpPr/>
          <p:nvPr/>
        </p:nvGrpSpPr>
        <p:grpSpPr>
          <a:xfrm>
            <a:off x="1172247" y="3571012"/>
            <a:ext cx="1007239" cy="120482"/>
            <a:chOff x="6738551" y="819664"/>
            <a:chExt cx="1532237" cy="127687"/>
          </a:xfrm>
        </p:grpSpPr>
        <p:cxnSp>
          <p:nvCxnSpPr>
            <p:cNvPr id="264" name="직선 화살표 연결선 263">
              <a:extLst>
                <a:ext uri="{FF2B5EF4-FFF2-40B4-BE49-F238E27FC236}">
                  <a16:creationId xmlns:a16="http://schemas.microsoft.com/office/drawing/2014/main" id="{5A543C9F-611A-4D3A-A768-7EC8237889BB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직선 화살표 연결선 264">
              <a:extLst>
                <a:ext uri="{FF2B5EF4-FFF2-40B4-BE49-F238E27FC236}">
                  <a16:creationId xmlns:a16="http://schemas.microsoft.com/office/drawing/2014/main" id="{9C6F1B58-0E6A-4F1C-BA30-1BBE4B845D38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66" name="직사각형 265">
            <a:extLst>
              <a:ext uri="{FF2B5EF4-FFF2-40B4-BE49-F238E27FC236}">
                <a16:creationId xmlns:a16="http://schemas.microsoft.com/office/drawing/2014/main" id="{DE69D049-A9F8-435A-B9F2-8CF2FE9792C3}"/>
              </a:ext>
            </a:extLst>
          </p:cNvPr>
          <p:cNvSpPr/>
          <p:nvPr/>
        </p:nvSpPr>
        <p:spPr>
          <a:xfrm>
            <a:off x="1345322" y="3124624"/>
            <a:ext cx="673280" cy="25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67" name="직사각형 266">
            <a:extLst>
              <a:ext uri="{FF2B5EF4-FFF2-40B4-BE49-F238E27FC236}">
                <a16:creationId xmlns:a16="http://schemas.microsoft.com/office/drawing/2014/main" id="{0A558F26-B57D-439A-9489-D2039FB8AFB2}"/>
              </a:ext>
            </a:extLst>
          </p:cNvPr>
          <p:cNvSpPr/>
          <p:nvPr/>
        </p:nvSpPr>
        <p:spPr>
          <a:xfrm>
            <a:off x="1431657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9.6%</a:t>
            </a:r>
            <a:endParaRPr lang="ko-KR" altLang="en-US" sz="1050" dirty="0"/>
          </a:p>
        </p:txBody>
      </p:sp>
      <p:sp>
        <p:nvSpPr>
          <p:cNvPr id="268" name="직사각형 267">
            <a:extLst>
              <a:ext uri="{FF2B5EF4-FFF2-40B4-BE49-F238E27FC236}">
                <a16:creationId xmlns:a16="http://schemas.microsoft.com/office/drawing/2014/main" id="{9F546A12-DBD7-4463-A425-4FC5D0E951F9}"/>
              </a:ext>
            </a:extLst>
          </p:cNvPr>
          <p:cNvSpPr/>
          <p:nvPr/>
        </p:nvSpPr>
        <p:spPr>
          <a:xfrm>
            <a:off x="1345322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80,000</a:t>
            </a:r>
            <a:endParaRPr lang="ko-KR" altLang="en-US" sz="1050" dirty="0"/>
          </a:p>
        </p:txBody>
      </p:sp>
      <p:sp>
        <p:nvSpPr>
          <p:cNvPr id="269" name="직사각형 268">
            <a:extLst>
              <a:ext uri="{FF2B5EF4-FFF2-40B4-BE49-F238E27FC236}">
                <a16:creationId xmlns:a16="http://schemas.microsoft.com/office/drawing/2014/main" id="{19F218F8-8CB2-462B-AF0B-E1228024EC44}"/>
              </a:ext>
            </a:extLst>
          </p:cNvPr>
          <p:cNvSpPr/>
          <p:nvPr/>
        </p:nvSpPr>
        <p:spPr>
          <a:xfrm>
            <a:off x="4246121" y="3858060"/>
            <a:ext cx="673280" cy="2594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30,000</a:t>
            </a:r>
            <a:endParaRPr lang="ko-KR" altLang="en-US" sz="1050" dirty="0"/>
          </a:p>
        </p:txBody>
      </p:sp>
      <p:sp>
        <p:nvSpPr>
          <p:cNvPr id="270" name="직사각형 269">
            <a:extLst>
              <a:ext uri="{FF2B5EF4-FFF2-40B4-BE49-F238E27FC236}">
                <a16:creationId xmlns:a16="http://schemas.microsoft.com/office/drawing/2014/main" id="{C8BA949E-12CB-49B9-8809-5F85B5915463}"/>
              </a:ext>
            </a:extLst>
          </p:cNvPr>
          <p:cNvSpPr/>
          <p:nvPr/>
        </p:nvSpPr>
        <p:spPr>
          <a:xfrm>
            <a:off x="2310757" y="3858060"/>
            <a:ext cx="673280" cy="2594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30,000</a:t>
            </a:r>
            <a:endParaRPr lang="ko-KR" altLang="en-US" sz="1050" dirty="0"/>
          </a:p>
        </p:txBody>
      </p:sp>
      <p:sp>
        <p:nvSpPr>
          <p:cNvPr id="271" name="직사각형 270">
            <a:extLst>
              <a:ext uri="{FF2B5EF4-FFF2-40B4-BE49-F238E27FC236}">
                <a16:creationId xmlns:a16="http://schemas.microsoft.com/office/drawing/2014/main" id="{75A3064D-7DDF-4C79-8EC5-FDA9B7D748EA}"/>
              </a:ext>
            </a:extLst>
          </p:cNvPr>
          <p:cNvSpPr/>
          <p:nvPr/>
        </p:nvSpPr>
        <p:spPr>
          <a:xfrm>
            <a:off x="6170724" y="3858060"/>
            <a:ext cx="673280" cy="2594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20,000</a:t>
            </a:r>
            <a:endParaRPr lang="ko-KR" altLang="en-US" sz="1050" dirty="0"/>
          </a:p>
        </p:txBody>
      </p:sp>
      <p:sp>
        <p:nvSpPr>
          <p:cNvPr id="35" name="제목 1">
            <a:extLst>
              <a:ext uri="{FF2B5EF4-FFF2-40B4-BE49-F238E27FC236}">
                <a16:creationId xmlns:a16="http://schemas.microsoft.com/office/drawing/2014/main" id="{560D6764-54E4-40BE-B380-4F01ED3DB45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신용협동조합</a:t>
            </a:r>
          </a:p>
        </p:txBody>
      </p:sp>
    </p:spTree>
    <p:extLst>
      <p:ext uri="{BB962C8B-B14F-4D97-AF65-F5344CB8AC3E}">
        <p14:creationId xmlns:p14="http://schemas.microsoft.com/office/powerpoint/2010/main" val="282172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8118E9A-E866-481A-9E63-73D9356A3A5A}"/>
              </a:ext>
            </a:extLst>
          </p:cNvPr>
          <p:cNvSpPr/>
          <p:nvPr/>
        </p:nvSpPr>
        <p:spPr>
          <a:xfrm>
            <a:off x="3865549" y="2853723"/>
            <a:ext cx="3266924" cy="167554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4" name="연결선: 꺾임 3">
            <a:extLst>
              <a:ext uri="{FF2B5EF4-FFF2-40B4-BE49-F238E27FC236}">
                <a16:creationId xmlns:a16="http://schemas.microsoft.com/office/drawing/2014/main" id="{271EE7A0-A57B-4B3A-BF38-2B46958DA0D1}"/>
              </a:ext>
            </a:extLst>
          </p:cNvPr>
          <p:cNvCxnSpPr>
            <a:stCxn id="270" idx="2"/>
            <a:endCxn id="35" idx="1"/>
          </p:cNvCxnSpPr>
          <p:nvPr/>
        </p:nvCxnSpPr>
        <p:spPr>
          <a:xfrm rot="16200000" flipH="1">
            <a:off x="3359660" y="3405287"/>
            <a:ext cx="174198" cy="1598724"/>
          </a:xfrm>
          <a:prstGeom prst="bentConnector2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1D56CC53-A04C-4962-934A-B70B6441CB3F}"/>
              </a:ext>
            </a:extLst>
          </p:cNvPr>
          <p:cNvSpPr/>
          <p:nvPr/>
        </p:nvSpPr>
        <p:spPr>
          <a:xfrm>
            <a:off x="7956155" y="3422822"/>
            <a:ext cx="908489" cy="398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노동</a:t>
            </a:r>
            <a:r>
              <a:rPr lang="en-US" altLang="ko-KR" sz="1200" dirty="0"/>
              <a:t>-</a:t>
            </a:r>
            <a:r>
              <a:rPr lang="ko-KR" altLang="en-US" sz="1200" dirty="0"/>
              <a:t>소비</a:t>
            </a:r>
          </a:p>
        </p:txBody>
      </p:sp>
      <p:sp>
        <p:nvSpPr>
          <p:cNvPr id="241" name="직사각형 240">
            <a:extLst>
              <a:ext uri="{FF2B5EF4-FFF2-40B4-BE49-F238E27FC236}">
                <a16:creationId xmlns:a16="http://schemas.microsoft.com/office/drawing/2014/main" id="{BBB15878-3C24-4AB5-A221-FA3D7D831F2D}"/>
              </a:ext>
            </a:extLst>
          </p:cNvPr>
          <p:cNvSpPr/>
          <p:nvPr/>
        </p:nvSpPr>
        <p:spPr>
          <a:xfrm>
            <a:off x="6034686" y="3429000"/>
            <a:ext cx="908489" cy="3861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예금자</a:t>
            </a:r>
          </a:p>
        </p:txBody>
      </p: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59605D8F-C238-4E32-AAD1-9E643204F14F}"/>
              </a:ext>
            </a:extLst>
          </p:cNvPr>
          <p:cNvGrpSpPr/>
          <p:nvPr/>
        </p:nvGrpSpPr>
        <p:grpSpPr>
          <a:xfrm>
            <a:off x="6939949" y="3571012"/>
            <a:ext cx="1007239" cy="120482"/>
            <a:chOff x="6738551" y="819664"/>
            <a:chExt cx="1532237" cy="127687"/>
          </a:xfrm>
        </p:grpSpPr>
        <p:cxnSp>
          <p:nvCxnSpPr>
            <p:cNvPr id="243" name="직선 화살표 연결선 242">
              <a:extLst>
                <a:ext uri="{FF2B5EF4-FFF2-40B4-BE49-F238E27FC236}">
                  <a16:creationId xmlns:a16="http://schemas.microsoft.com/office/drawing/2014/main" id="{D923E4E8-FA3E-4D44-B800-CCBB53529C05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화살표 연결선 243">
              <a:extLst>
                <a:ext uri="{FF2B5EF4-FFF2-40B4-BE49-F238E27FC236}">
                  <a16:creationId xmlns:a16="http://schemas.microsoft.com/office/drawing/2014/main" id="{1E59C42E-C99E-4B21-8B46-CE744DC24F3C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5" name="직사각형 244">
            <a:extLst>
              <a:ext uri="{FF2B5EF4-FFF2-40B4-BE49-F238E27FC236}">
                <a16:creationId xmlns:a16="http://schemas.microsoft.com/office/drawing/2014/main" id="{2C951D4A-A1EF-4E86-9AAB-3AD040ABD3E4}"/>
              </a:ext>
            </a:extLst>
          </p:cNvPr>
          <p:cNvSpPr/>
          <p:nvPr/>
        </p:nvSpPr>
        <p:spPr>
          <a:xfrm>
            <a:off x="7113025" y="3124624"/>
            <a:ext cx="673280" cy="25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46" name="직사각형 245">
            <a:extLst>
              <a:ext uri="{FF2B5EF4-FFF2-40B4-BE49-F238E27FC236}">
                <a16:creationId xmlns:a16="http://schemas.microsoft.com/office/drawing/2014/main" id="{0E65AFC9-C059-4681-9045-9AEC6B4F570A}"/>
              </a:ext>
            </a:extLst>
          </p:cNvPr>
          <p:cNvSpPr/>
          <p:nvPr/>
        </p:nvSpPr>
        <p:spPr>
          <a:xfrm>
            <a:off x="7199359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0%</a:t>
            </a:r>
            <a:endParaRPr lang="ko-KR" altLang="en-US" sz="1050" dirty="0"/>
          </a:p>
        </p:txBody>
      </p:sp>
      <p:sp>
        <p:nvSpPr>
          <p:cNvPr id="247" name="직사각형 246">
            <a:extLst>
              <a:ext uri="{FF2B5EF4-FFF2-40B4-BE49-F238E27FC236}">
                <a16:creationId xmlns:a16="http://schemas.microsoft.com/office/drawing/2014/main" id="{69E3AC6F-51AA-414A-B52C-4A86388C6D58}"/>
              </a:ext>
            </a:extLst>
          </p:cNvPr>
          <p:cNvSpPr/>
          <p:nvPr/>
        </p:nvSpPr>
        <p:spPr>
          <a:xfrm>
            <a:off x="7113025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57C14C8F-14ED-478C-994E-0022C13B0318}"/>
              </a:ext>
            </a:extLst>
          </p:cNvPr>
          <p:cNvSpPr/>
          <p:nvPr/>
        </p:nvSpPr>
        <p:spPr>
          <a:xfrm>
            <a:off x="4117756" y="3429000"/>
            <a:ext cx="908489" cy="3861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무이자은행</a:t>
            </a:r>
          </a:p>
        </p:txBody>
      </p: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45BE23E3-EBC5-43C1-B597-CDA5BD63DE8A}"/>
              </a:ext>
            </a:extLst>
          </p:cNvPr>
          <p:cNvGrpSpPr/>
          <p:nvPr/>
        </p:nvGrpSpPr>
        <p:grpSpPr>
          <a:xfrm>
            <a:off x="5023019" y="3571012"/>
            <a:ext cx="1007239" cy="120482"/>
            <a:chOff x="6738551" y="819664"/>
            <a:chExt cx="1532237" cy="127687"/>
          </a:xfrm>
        </p:grpSpPr>
        <p:cxnSp>
          <p:nvCxnSpPr>
            <p:cNvPr id="250" name="직선 화살표 연결선 249">
              <a:extLst>
                <a:ext uri="{FF2B5EF4-FFF2-40B4-BE49-F238E27FC236}">
                  <a16:creationId xmlns:a16="http://schemas.microsoft.com/office/drawing/2014/main" id="{3E21D4C0-854B-4838-B6FB-16A0821A494E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직선 화살표 연결선 250">
              <a:extLst>
                <a:ext uri="{FF2B5EF4-FFF2-40B4-BE49-F238E27FC236}">
                  <a16:creationId xmlns:a16="http://schemas.microsoft.com/office/drawing/2014/main" id="{09571A47-CB40-4731-A376-F51994CB94E2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52" name="직사각형 251">
            <a:extLst>
              <a:ext uri="{FF2B5EF4-FFF2-40B4-BE49-F238E27FC236}">
                <a16:creationId xmlns:a16="http://schemas.microsoft.com/office/drawing/2014/main" id="{1856C627-28E3-4410-8154-29E6857B12DD}"/>
              </a:ext>
            </a:extLst>
          </p:cNvPr>
          <p:cNvSpPr/>
          <p:nvPr/>
        </p:nvSpPr>
        <p:spPr>
          <a:xfrm>
            <a:off x="5196094" y="3124624"/>
            <a:ext cx="673280" cy="2594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53" name="직사각형 252">
            <a:extLst>
              <a:ext uri="{FF2B5EF4-FFF2-40B4-BE49-F238E27FC236}">
                <a16:creationId xmlns:a16="http://schemas.microsoft.com/office/drawing/2014/main" id="{379C1C69-3781-4A13-B127-D3AF714454DD}"/>
              </a:ext>
            </a:extLst>
          </p:cNvPr>
          <p:cNvSpPr/>
          <p:nvPr/>
        </p:nvSpPr>
        <p:spPr>
          <a:xfrm>
            <a:off x="5282429" y="3492331"/>
            <a:ext cx="488417" cy="25949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0%</a:t>
            </a:r>
            <a:endParaRPr lang="ko-KR" altLang="en-US" sz="1050" dirty="0"/>
          </a:p>
        </p:txBody>
      </p:sp>
      <p:sp>
        <p:nvSpPr>
          <p:cNvPr id="254" name="직사각형 253">
            <a:extLst>
              <a:ext uri="{FF2B5EF4-FFF2-40B4-BE49-F238E27FC236}">
                <a16:creationId xmlns:a16="http://schemas.microsoft.com/office/drawing/2014/main" id="{4FFAB4E7-D136-4749-9F9E-BFBFF532B69C}"/>
              </a:ext>
            </a:extLst>
          </p:cNvPr>
          <p:cNvSpPr/>
          <p:nvPr/>
        </p:nvSpPr>
        <p:spPr>
          <a:xfrm>
            <a:off x="5196094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255" name="직사각형 254">
            <a:extLst>
              <a:ext uri="{FF2B5EF4-FFF2-40B4-BE49-F238E27FC236}">
                <a16:creationId xmlns:a16="http://schemas.microsoft.com/office/drawing/2014/main" id="{3C2BA96B-DA32-4E36-889D-E7DBF32A91AC}"/>
              </a:ext>
            </a:extLst>
          </p:cNvPr>
          <p:cNvSpPr/>
          <p:nvPr/>
        </p:nvSpPr>
        <p:spPr>
          <a:xfrm>
            <a:off x="2193153" y="3429000"/>
            <a:ext cx="908489" cy="38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대출자</a:t>
            </a:r>
          </a:p>
        </p:txBody>
      </p:sp>
      <p:grpSp>
        <p:nvGrpSpPr>
          <p:cNvPr id="256" name="그룹 255">
            <a:extLst>
              <a:ext uri="{FF2B5EF4-FFF2-40B4-BE49-F238E27FC236}">
                <a16:creationId xmlns:a16="http://schemas.microsoft.com/office/drawing/2014/main" id="{3046E51A-268F-448B-AA08-B1D4EA5ED46B}"/>
              </a:ext>
            </a:extLst>
          </p:cNvPr>
          <p:cNvGrpSpPr/>
          <p:nvPr/>
        </p:nvGrpSpPr>
        <p:grpSpPr>
          <a:xfrm>
            <a:off x="3098416" y="3571012"/>
            <a:ext cx="1007239" cy="120482"/>
            <a:chOff x="6738551" y="819664"/>
            <a:chExt cx="1532237" cy="127687"/>
          </a:xfrm>
        </p:grpSpPr>
        <p:cxnSp>
          <p:nvCxnSpPr>
            <p:cNvPr id="257" name="직선 화살표 연결선 256">
              <a:extLst>
                <a:ext uri="{FF2B5EF4-FFF2-40B4-BE49-F238E27FC236}">
                  <a16:creationId xmlns:a16="http://schemas.microsoft.com/office/drawing/2014/main" id="{84CBF109-0915-488D-901A-BEDF87BA9875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화살표 연결선 257">
              <a:extLst>
                <a:ext uri="{FF2B5EF4-FFF2-40B4-BE49-F238E27FC236}">
                  <a16:creationId xmlns:a16="http://schemas.microsoft.com/office/drawing/2014/main" id="{25B78C13-890F-465D-90E3-96F456C8E8FC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59" name="직사각형 258">
            <a:extLst>
              <a:ext uri="{FF2B5EF4-FFF2-40B4-BE49-F238E27FC236}">
                <a16:creationId xmlns:a16="http://schemas.microsoft.com/office/drawing/2014/main" id="{277680F3-4B43-48E5-87A2-AE99D3E63581}"/>
              </a:ext>
            </a:extLst>
          </p:cNvPr>
          <p:cNvSpPr/>
          <p:nvPr/>
        </p:nvSpPr>
        <p:spPr>
          <a:xfrm>
            <a:off x="3271492" y="3124624"/>
            <a:ext cx="673280" cy="2594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60" name="직사각형 259">
            <a:extLst>
              <a:ext uri="{FF2B5EF4-FFF2-40B4-BE49-F238E27FC236}">
                <a16:creationId xmlns:a16="http://schemas.microsoft.com/office/drawing/2014/main" id="{EBD4DD82-4E90-463E-BB6C-750E9992B8BF}"/>
              </a:ext>
            </a:extLst>
          </p:cNvPr>
          <p:cNvSpPr/>
          <p:nvPr/>
        </p:nvSpPr>
        <p:spPr>
          <a:xfrm>
            <a:off x="3357826" y="3492331"/>
            <a:ext cx="488417" cy="25949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0%</a:t>
            </a:r>
            <a:endParaRPr lang="ko-KR" altLang="en-US" sz="1050" dirty="0"/>
          </a:p>
        </p:txBody>
      </p:sp>
      <p:sp>
        <p:nvSpPr>
          <p:cNvPr id="261" name="직사각형 260">
            <a:extLst>
              <a:ext uri="{FF2B5EF4-FFF2-40B4-BE49-F238E27FC236}">
                <a16:creationId xmlns:a16="http://schemas.microsoft.com/office/drawing/2014/main" id="{9C370600-C6AE-4503-A9C1-97192295F484}"/>
              </a:ext>
            </a:extLst>
          </p:cNvPr>
          <p:cNvSpPr/>
          <p:nvPr/>
        </p:nvSpPr>
        <p:spPr>
          <a:xfrm>
            <a:off x="3271492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262" name="직사각형 261">
            <a:extLst>
              <a:ext uri="{FF2B5EF4-FFF2-40B4-BE49-F238E27FC236}">
                <a16:creationId xmlns:a16="http://schemas.microsoft.com/office/drawing/2014/main" id="{D5756E76-F74A-44FA-96C0-FC2B1D429213}"/>
              </a:ext>
            </a:extLst>
          </p:cNvPr>
          <p:cNvSpPr/>
          <p:nvPr/>
        </p:nvSpPr>
        <p:spPr>
          <a:xfrm>
            <a:off x="266983" y="3429000"/>
            <a:ext cx="908489" cy="38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임대인</a:t>
            </a:r>
          </a:p>
        </p:txBody>
      </p:sp>
      <p:grpSp>
        <p:nvGrpSpPr>
          <p:cNvPr id="263" name="그룹 262">
            <a:extLst>
              <a:ext uri="{FF2B5EF4-FFF2-40B4-BE49-F238E27FC236}">
                <a16:creationId xmlns:a16="http://schemas.microsoft.com/office/drawing/2014/main" id="{E044B1E0-EC04-47BB-863F-1F629B62859B}"/>
              </a:ext>
            </a:extLst>
          </p:cNvPr>
          <p:cNvGrpSpPr/>
          <p:nvPr/>
        </p:nvGrpSpPr>
        <p:grpSpPr>
          <a:xfrm>
            <a:off x="1172247" y="3571012"/>
            <a:ext cx="1007239" cy="120482"/>
            <a:chOff x="6738551" y="819664"/>
            <a:chExt cx="1532237" cy="127687"/>
          </a:xfrm>
        </p:grpSpPr>
        <p:cxnSp>
          <p:nvCxnSpPr>
            <p:cNvPr id="264" name="직선 화살표 연결선 263">
              <a:extLst>
                <a:ext uri="{FF2B5EF4-FFF2-40B4-BE49-F238E27FC236}">
                  <a16:creationId xmlns:a16="http://schemas.microsoft.com/office/drawing/2014/main" id="{5A543C9F-611A-4D3A-A768-7EC8237889BB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직선 화살표 연결선 264">
              <a:extLst>
                <a:ext uri="{FF2B5EF4-FFF2-40B4-BE49-F238E27FC236}">
                  <a16:creationId xmlns:a16="http://schemas.microsoft.com/office/drawing/2014/main" id="{9C6F1B58-0E6A-4F1C-BA30-1BBE4B845D38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66" name="직사각형 265">
            <a:extLst>
              <a:ext uri="{FF2B5EF4-FFF2-40B4-BE49-F238E27FC236}">
                <a16:creationId xmlns:a16="http://schemas.microsoft.com/office/drawing/2014/main" id="{DE69D049-A9F8-435A-B9F2-8CF2FE9792C3}"/>
              </a:ext>
            </a:extLst>
          </p:cNvPr>
          <p:cNvSpPr/>
          <p:nvPr/>
        </p:nvSpPr>
        <p:spPr>
          <a:xfrm>
            <a:off x="1345322" y="3124624"/>
            <a:ext cx="673280" cy="25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267" name="직사각형 266">
            <a:extLst>
              <a:ext uri="{FF2B5EF4-FFF2-40B4-BE49-F238E27FC236}">
                <a16:creationId xmlns:a16="http://schemas.microsoft.com/office/drawing/2014/main" id="{0A558F26-B57D-439A-9489-D2039FB8AFB2}"/>
              </a:ext>
            </a:extLst>
          </p:cNvPr>
          <p:cNvSpPr/>
          <p:nvPr/>
        </p:nvSpPr>
        <p:spPr>
          <a:xfrm>
            <a:off x="1431657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9.6%</a:t>
            </a:r>
            <a:endParaRPr lang="ko-KR" altLang="en-US" sz="1050" dirty="0"/>
          </a:p>
        </p:txBody>
      </p:sp>
      <p:sp>
        <p:nvSpPr>
          <p:cNvPr id="268" name="직사각형 267">
            <a:extLst>
              <a:ext uri="{FF2B5EF4-FFF2-40B4-BE49-F238E27FC236}">
                <a16:creationId xmlns:a16="http://schemas.microsoft.com/office/drawing/2014/main" id="{9F546A12-DBD7-4463-A425-4FC5D0E951F9}"/>
              </a:ext>
            </a:extLst>
          </p:cNvPr>
          <p:cNvSpPr/>
          <p:nvPr/>
        </p:nvSpPr>
        <p:spPr>
          <a:xfrm>
            <a:off x="1345322" y="3858060"/>
            <a:ext cx="673280" cy="259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80,000</a:t>
            </a:r>
            <a:endParaRPr lang="ko-KR" altLang="en-US" sz="1050" dirty="0"/>
          </a:p>
        </p:txBody>
      </p:sp>
      <p:sp>
        <p:nvSpPr>
          <p:cNvPr id="269" name="직사각형 268">
            <a:extLst>
              <a:ext uri="{FF2B5EF4-FFF2-40B4-BE49-F238E27FC236}">
                <a16:creationId xmlns:a16="http://schemas.microsoft.com/office/drawing/2014/main" id="{19F218F8-8CB2-462B-AF0B-E1228024EC44}"/>
              </a:ext>
            </a:extLst>
          </p:cNvPr>
          <p:cNvSpPr/>
          <p:nvPr/>
        </p:nvSpPr>
        <p:spPr>
          <a:xfrm>
            <a:off x="4246121" y="3858060"/>
            <a:ext cx="673280" cy="2594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270" name="직사각형 269">
            <a:extLst>
              <a:ext uri="{FF2B5EF4-FFF2-40B4-BE49-F238E27FC236}">
                <a16:creationId xmlns:a16="http://schemas.microsoft.com/office/drawing/2014/main" id="{C8BA949E-12CB-49B9-8809-5F85B5915463}"/>
              </a:ext>
            </a:extLst>
          </p:cNvPr>
          <p:cNvSpPr/>
          <p:nvPr/>
        </p:nvSpPr>
        <p:spPr>
          <a:xfrm>
            <a:off x="2310757" y="3858060"/>
            <a:ext cx="673280" cy="2594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80,000</a:t>
            </a:r>
            <a:endParaRPr lang="ko-KR" altLang="en-US" sz="1050" dirty="0"/>
          </a:p>
        </p:txBody>
      </p:sp>
      <p:sp>
        <p:nvSpPr>
          <p:cNvPr id="271" name="직사각형 270">
            <a:extLst>
              <a:ext uri="{FF2B5EF4-FFF2-40B4-BE49-F238E27FC236}">
                <a16:creationId xmlns:a16="http://schemas.microsoft.com/office/drawing/2014/main" id="{75A3064D-7DDF-4C79-8EC5-FDA9B7D748EA}"/>
              </a:ext>
            </a:extLst>
          </p:cNvPr>
          <p:cNvSpPr/>
          <p:nvPr/>
        </p:nvSpPr>
        <p:spPr>
          <a:xfrm>
            <a:off x="6170724" y="3858060"/>
            <a:ext cx="673280" cy="2594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DF6A5F3-0E27-404A-A7EC-C7DDF863D372}"/>
              </a:ext>
            </a:extLst>
          </p:cNvPr>
          <p:cNvSpPr/>
          <p:nvPr/>
        </p:nvSpPr>
        <p:spPr>
          <a:xfrm>
            <a:off x="4246121" y="4162003"/>
            <a:ext cx="673280" cy="2594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20,000</a:t>
            </a:r>
            <a:endParaRPr lang="ko-KR" altLang="en-US" sz="1050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ABF302E9-95DB-461C-879D-DC804BABCC84}"/>
              </a:ext>
            </a:extLst>
          </p:cNvPr>
          <p:cNvSpPr/>
          <p:nvPr/>
        </p:nvSpPr>
        <p:spPr>
          <a:xfrm>
            <a:off x="2310757" y="4162002"/>
            <a:ext cx="673280" cy="2594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60,000</a:t>
            </a:r>
            <a:endParaRPr lang="ko-KR" altLang="en-US" sz="1050" dirty="0"/>
          </a:p>
        </p:txBody>
      </p:sp>
      <p:sp>
        <p:nvSpPr>
          <p:cNvPr id="39" name="제목 1">
            <a:extLst>
              <a:ext uri="{FF2B5EF4-FFF2-40B4-BE49-F238E27FC236}">
                <a16:creationId xmlns:a16="http://schemas.microsoft.com/office/drawing/2014/main" id="{D34453B8-BFA9-4256-BBE5-9D497D4FF7F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무이자은행</a:t>
            </a:r>
          </a:p>
        </p:txBody>
      </p:sp>
    </p:spTree>
    <p:extLst>
      <p:ext uri="{BB962C8B-B14F-4D97-AF65-F5344CB8AC3E}">
        <p14:creationId xmlns:p14="http://schemas.microsoft.com/office/powerpoint/2010/main" val="3866485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타원 30">
            <a:extLst>
              <a:ext uri="{FF2B5EF4-FFF2-40B4-BE49-F238E27FC236}">
                <a16:creationId xmlns:a16="http://schemas.microsoft.com/office/drawing/2014/main" id="{1D90C182-8DE1-41DB-82DD-71E2919A1331}"/>
              </a:ext>
            </a:extLst>
          </p:cNvPr>
          <p:cNvSpPr/>
          <p:nvPr/>
        </p:nvSpPr>
        <p:spPr>
          <a:xfrm>
            <a:off x="679606" y="2557522"/>
            <a:ext cx="7772417" cy="28715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74" name="연결선: 꺾임 73">
            <a:extLst>
              <a:ext uri="{FF2B5EF4-FFF2-40B4-BE49-F238E27FC236}">
                <a16:creationId xmlns:a16="http://schemas.microsoft.com/office/drawing/2014/main" id="{975ED10E-A73B-48D3-89C1-D20C1BB29247}"/>
              </a:ext>
            </a:extLst>
          </p:cNvPr>
          <p:cNvCxnSpPr>
            <a:cxnSpLocks/>
            <a:endCxn id="238" idx="1"/>
          </p:cNvCxnSpPr>
          <p:nvPr/>
        </p:nvCxnSpPr>
        <p:spPr>
          <a:xfrm>
            <a:off x="4582762" y="4414111"/>
            <a:ext cx="1589606" cy="170988"/>
          </a:xfrm>
          <a:prstGeom prst="bentConnector3">
            <a:avLst>
              <a:gd name="adj1" fmla="val 250"/>
            </a:avLst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연결선: 꺾임 76">
            <a:extLst>
              <a:ext uri="{FF2B5EF4-FFF2-40B4-BE49-F238E27FC236}">
                <a16:creationId xmlns:a16="http://schemas.microsoft.com/office/drawing/2014/main" id="{23B8573D-12A7-4AD8-9B93-31BCEBDDDB8D}"/>
              </a:ext>
            </a:extLst>
          </p:cNvPr>
          <p:cNvCxnSpPr>
            <a:cxnSpLocks/>
            <a:endCxn id="239" idx="0"/>
          </p:cNvCxnSpPr>
          <p:nvPr/>
        </p:nvCxnSpPr>
        <p:spPr>
          <a:xfrm rot="5400000">
            <a:off x="4140090" y="4793592"/>
            <a:ext cx="868019" cy="1373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C25847DF-AA61-4EC3-93CC-D35A56F5DA54}"/>
              </a:ext>
            </a:extLst>
          </p:cNvPr>
          <p:cNvCxnSpPr>
            <a:cxnSpLocks/>
            <a:endCxn id="237" idx="3"/>
          </p:cNvCxnSpPr>
          <p:nvPr/>
        </p:nvCxnSpPr>
        <p:spPr>
          <a:xfrm rot="10800000" flipV="1">
            <a:off x="2989570" y="4414111"/>
            <a:ext cx="1593194" cy="170988"/>
          </a:xfrm>
          <a:prstGeom prst="bentConnector3">
            <a:avLst>
              <a:gd name="adj1" fmla="val -26"/>
            </a:avLst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78CC5FF1-EFBB-4B40-9511-05469361DEB4}"/>
              </a:ext>
            </a:extLst>
          </p:cNvPr>
          <p:cNvSpPr/>
          <p:nvPr/>
        </p:nvSpPr>
        <p:spPr>
          <a:xfrm>
            <a:off x="7956155" y="3422822"/>
            <a:ext cx="908489" cy="3985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노동</a:t>
            </a:r>
            <a:r>
              <a:rPr lang="en-US" altLang="ko-KR" sz="1200" dirty="0"/>
              <a:t>-</a:t>
            </a:r>
            <a:r>
              <a:rPr lang="ko-KR" altLang="en-US" sz="1200" dirty="0"/>
              <a:t>소비</a:t>
            </a:r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1D351816-90D5-4C0C-A9DF-EAB2A389D23C}"/>
              </a:ext>
            </a:extLst>
          </p:cNvPr>
          <p:cNvSpPr/>
          <p:nvPr/>
        </p:nvSpPr>
        <p:spPr>
          <a:xfrm>
            <a:off x="6034686" y="3429000"/>
            <a:ext cx="908489" cy="3861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출자자</a:t>
            </a:r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6F863359-DFFA-4AAC-B8EB-BC37C096E912}"/>
              </a:ext>
            </a:extLst>
          </p:cNvPr>
          <p:cNvGrpSpPr/>
          <p:nvPr/>
        </p:nvGrpSpPr>
        <p:grpSpPr>
          <a:xfrm>
            <a:off x="6939949" y="3571012"/>
            <a:ext cx="1007239" cy="120482"/>
            <a:chOff x="6738551" y="819664"/>
            <a:chExt cx="1532237" cy="127687"/>
          </a:xfrm>
        </p:grpSpPr>
        <p:cxnSp>
          <p:nvCxnSpPr>
            <p:cNvPr id="136" name="직선 화살표 연결선 135">
              <a:extLst>
                <a:ext uri="{FF2B5EF4-FFF2-40B4-BE49-F238E27FC236}">
                  <a16:creationId xmlns:a16="http://schemas.microsoft.com/office/drawing/2014/main" id="{04517778-DB1E-4254-9F9D-11C145382E73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화살표 연결선 136">
              <a:extLst>
                <a:ext uri="{FF2B5EF4-FFF2-40B4-BE49-F238E27FC236}">
                  <a16:creationId xmlns:a16="http://schemas.microsoft.com/office/drawing/2014/main" id="{69E213E7-7DDF-426A-A80C-E464844406D1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2129EBA5-B3E7-40F0-918D-09631DDEB48D}"/>
              </a:ext>
            </a:extLst>
          </p:cNvPr>
          <p:cNvSpPr/>
          <p:nvPr/>
        </p:nvSpPr>
        <p:spPr>
          <a:xfrm>
            <a:off x="7113025" y="3124624"/>
            <a:ext cx="673280" cy="2594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EB84AF55-30A8-480E-AA54-33368EE9361D}"/>
              </a:ext>
            </a:extLst>
          </p:cNvPr>
          <p:cNvSpPr/>
          <p:nvPr/>
        </p:nvSpPr>
        <p:spPr>
          <a:xfrm>
            <a:off x="7199359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0%</a:t>
            </a:r>
            <a:endParaRPr lang="ko-KR" altLang="en-US" sz="1050" dirty="0"/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947156D9-9CFE-498F-8FFA-C819D64F5745}"/>
              </a:ext>
            </a:extLst>
          </p:cNvPr>
          <p:cNvSpPr/>
          <p:nvPr/>
        </p:nvSpPr>
        <p:spPr>
          <a:xfrm>
            <a:off x="7113025" y="3858060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1A8E65DA-4A54-400B-AC7C-D7489C9DAD47}"/>
              </a:ext>
            </a:extLst>
          </p:cNvPr>
          <p:cNvSpPr/>
          <p:nvPr/>
        </p:nvSpPr>
        <p:spPr>
          <a:xfrm>
            <a:off x="4117756" y="3429000"/>
            <a:ext cx="908489" cy="3861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운영자</a:t>
            </a:r>
          </a:p>
        </p:txBody>
      </p: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012496DD-4EB0-4F19-A37E-E1CFEC361A7E}"/>
              </a:ext>
            </a:extLst>
          </p:cNvPr>
          <p:cNvGrpSpPr/>
          <p:nvPr/>
        </p:nvGrpSpPr>
        <p:grpSpPr>
          <a:xfrm>
            <a:off x="5023019" y="3571012"/>
            <a:ext cx="1007239" cy="120482"/>
            <a:chOff x="6738551" y="819664"/>
            <a:chExt cx="1532237" cy="127687"/>
          </a:xfrm>
        </p:grpSpPr>
        <p:cxnSp>
          <p:nvCxnSpPr>
            <p:cNvPr id="147" name="직선 화살표 연결선 146">
              <a:extLst>
                <a:ext uri="{FF2B5EF4-FFF2-40B4-BE49-F238E27FC236}">
                  <a16:creationId xmlns:a16="http://schemas.microsoft.com/office/drawing/2014/main" id="{BF03178C-37BB-4D4C-A72D-AB1F6E129DF6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직선 화살표 연결선 147">
              <a:extLst>
                <a:ext uri="{FF2B5EF4-FFF2-40B4-BE49-F238E27FC236}">
                  <a16:creationId xmlns:a16="http://schemas.microsoft.com/office/drawing/2014/main" id="{90E0B746-9784-451A-9D8B-F3F2587F4A35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B316E1E0-82BC-4712-82E5-D27279354454}"/>
              </a:ext>
            </a:extLst>
          </p:cNvPr>
          <p:cNvSpPr/>
          <p:nvPr/>
        </p:nvSpPr>
        <p:spPr>
          <a:xfrm>
            <a:off x="5196094" y="3124624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6AFF0745-7A8B-48B7-BB9B-B3468F830326}"/>
              </a:ext>
            </a:extLst>
          </p:cNvPr>
          <p:cNvSpPr/>
          <p:nvPr/>
        </p:nvSpPr>
        <p:spPr>
          <a:xfrm>
            <a:off x="5282429" y="3492331"/>
            <a:ext cx="488417" cy="25949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0%</a:t>
            </a:r>
            <a:endParaRPr lang="ko-KR" altLang="en-US" sz="1050" dirty="0"/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1FB70713-5BFE-4A2E-A228-BC860613DC9A}"/>
              </a:ext>
            </a:extLst>
          </p:cNvPr>
          <p:cNvSpPr/>
          <p:nvPr/>
        </p:nvSpPr>
        <p:spPr>
          <a:xfrm>
            <a:off x="5196094" y="3858060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C0DD1617-6DB0-4E38-AAA4-84B05CBCADBB}"/>
              </a:ext>
            </a:extLst>
          </p:cNvPr>
          <p:cNvSpPr/>
          <p:nvPr/>
        </p:nvSpPr>
        <p:spPr>
          <a:xfrm>
            <a:off x="2193153" y="3429000"/>
            <a:ext cx="908489" cy="3861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이용자</a:t>
            </a:r>
          </a:p>
        </p:txBody>
      </p: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AE28128F-F211-48B1-B4B9-C5E5C45E55D9}"/>
              </a:ext>
            </a:extLst>
          </p:cNvPr>
          <p:cNvGrpSpPr/>
          <p:nvPr/>
        </p:nvGrpSpPr>
        <p:grpSpPr>
          <a:xfrm>
            <a:off x="3098416" y="3571012"/>
            <a:ext cx="1007239" cy="120482"/>
            <a:chOff x="6738551" y="819664"/>
            <a:chExt cx="1532237" cy="127687"/>
          </a:xfrm>
        </p:grpSpPr>
        <p:cxnSp>
          <p:nvCxnSpPr>
            <p:cNvPr id="155" name="직선 화살표 연결선 154">
              <a:extLst>
                <a:ext uri="{FF2B5EF4-FFF2-40B4-BE49-F238E27FC236}">
                  <a16:creationId xmlns:a16="http://schemas.microsoft.com/office/drawing/2014/main" id="{EE58539A-011C-4A2A-95EF-9995BB2B2648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직선 화살표 연결선 155">
              <a:extLst>
                <a:ext uri="{FF2B5EF4-FFF2-40B4-BE49-F238E27FC236}">
                  <a16:creationId xmlns:a16="http://schemas.microsoft.com/office/drawing/2014/main" id="{2F75B982-24CC-498A-AC0A-E873F91795DF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179D5CA1-17CF-4D9C-9FBC-5964F2FD12A2}"/>
              </a:ext>
            </a:extLst>
          </p:cNvPr>
          <p:cNvSpPr/>
          <p:nvPr/>
        </p:nvSpPr>
        <p:spPr>
          <a:xfrm>
            <a:off x="3271492" y="3124624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379A3BC0-9AEF-4387-8D3C-59EA94B8F2C8}"/>
              </a:ext>
            </a:extLst>
          </p:cNvPr>
          <p:cNvSpPr/>
          <p:nvPr/>
        </p:nvSpPr>
        <p:spPr>
          <a:xfrm>
            <a:off x="3357826" y="3492331"/>
            <a:ext cx="488417" cy="25949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자율</a:t>
            </a: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59DDAA68-3EE9-45E7-A2B9-857F039DA88D}"/>
              </a:ext>
            </a:extLst>
          </p:cNvPr>
          <p:cNvSpPr/>
          <p:nvPr/>
        </p:nvSpPr>
        <p:spPr>
          <a:xfrm>
            <a:off x="3271492" y="3858060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80,000</a:t>
            </a:r>
            <a:endParaRPr lang="ko-KR" altLang="en-US" sz="1050" dirty="0"/>
          </a:p>
        </p:txBody>
      </p:sp>
      <p:sp>
        <p:nvSpPr>
          <p:cNvPr id="158" name="직사각형 157">
            <a:extLst>
              <a:ext uri="{FF2B5EF4-FFF2-40B4-BE49-F238E27FC236}">
                <a16:creationId xmlns:a16="http://schemas.microsoft.com/office/drawing/2014/main" id="{051DCF69-DE84-40E3-8C75-EC54A0E47C29}"/>
              </a:ext>
            </a:extLst>
          </p:cNvPr>
          <p:cNvSpPr/>
          <p:nvPr/>
        </p:nvSpPr>
        <p:spPr>
          <a:xfrm>
            <a:off x="266983" y="3429000"/>
            <a:ext cx="908489" cy="3861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임대인</a:t>
            </a:r>
          </a:p>
        </p:txBody>
      </p: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D981B1E7-D80C-483A-805A-0659059351E3}"/>
              </a:ext>
            </a:extLst>
          </p:cNvPr>
          <p:cNvGrpSpPr/>
          <p:nvPr/>
        </p:nvGrpSpPr>
        <p:grpSpPr>
          <a:xfrm>
            <a:off x="1172247" y="3571012"/>
            <a:ext cx="1007239" cy="120482"/>
            <a:chOff x="6738551" y="819664"/>
            <a:chExt cx="1532237" cy="127687"/>
          </a:xfrm>
        </p:grpSpPr>
        <p:cxnSp>
          <p:nvCxnSpPr>
            <p:cNvPr id="163" name="직선 화살표 연결선 162">
              <a:extLst>
                <a:ext uri="{FF2B5EF4-FFF2-40B4-BE49-F238E27FC236}">
                  <a16:creationId xmlns:a16="http://schemas.microsoft.com/office/drawing/2014/main" id="{129A0AE4-F47D-45E2-A121-5D3130FE41DF}"/>
                </a:ext>
              </a:extLst>
            </p:cNvPr>
            <p:cNvCxnSpPr/>
            <p:nvPr/>
          </p:nvCxnSpPr>
          <p:spPr>
            <a:xfrm flipH="1">
              <a:off x="6738551" y="819664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직선 화살표 연결선 163">
              <a:extLst>
                <a:ext uri="{FF2B5EF4-FFF2-40B4-BE49-F238E27FC236}">
                  <a16:creationId xmlns:a16="http://schemas.microsoft.com/office/drawing/2014/main" id="{0E08CDAA-AF1A-49F1-A230-7456C6C1822E}"/>
                </a:ext>
              </a:extLst>
            </p:cNvPr>
            <p:cNvCxnSpPr>
              <a:cxnSpLocks/>
            </p:cNvCxnSpPr>
            <p:nvPr/>
          </p:nvCxnSpPr>
          <p:spPr>
            <a:xfrm>
              <a:off x="6738551" y="947351"/>
              <a:ext cx="153223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E0EAA8C2-0456-4C21-8A86-9342CA392FE0}"/>
              </a:ext>
            </a:extLst>
          </p:cNvPr>
          <p:cNvSpPr/>
          <p:nvPr/>
        </p:nvSpPr>
        <p:spPr>
          <a:xfrm>
            <a:off x="1345322" y="3124624"/>
            <a:ext cx="673280" cy="2594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1000</a:t>
            </a:r>
            <a:r>
              <a:rPr lang="ko-KR" altLang="en-US" sz="1050" dirty="0"/>
              <a:t>만</a:t>
            </a:r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5C38425D-DD66-4E7A-B937-723085CB3706}"/>
              </a:ext>
            </a:extLst>
          </p:cNvPr>
          <p:cNvSpPr/>
          <p:nvPr/>
        </p:nvSpPr>
        <p:spPr>
          <a:xfrm>
            <a:off x="1431657" y="3492331"/>
            <a:ext cx="488417" cy="2594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9.6%</a:t>
            </a:r>
            <a:endParaRPr lang="ko-KR" altLang="en-US" sz="1050" dirty="0"/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DAA60269-36B7-4B3F-8D93-1D6852E0D4B7}"/>
              </a:ext>
            </a:extLst>
          </p:cNvPr>
          <p:cNvSpPr/>
          <p:nvPr/>
        </p:nvSpPr>
        <p:spPr>
          <a:xfrm>
            <a:off x="1345322" y="3858060"/>
            <a:ext cx="673280" cy="2594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80,000</a:t>
            </a:r>
            <a:endParaRPr lang="ko-KR" altLang="en-US" sz="1050" dirty="0"/>
          </a:p>
        </p:txBody>
      </p:sp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F45AE3A9-63C2-4B06-8B7F-6CB9A3FEA90A}"/>
              </a:ext>
            </a:extLst>
          </p:cNvPr>
          <p:cNvSpPr/>
          <p:nvPr/>
        </p:nvSpPr>
        <p:spPr>
          <a:xfrm>
            <a:off x="4246121" y="3858061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233" name="직사각형 232">
            <a:extLst>
              <a:ext uri="{FF2B5EF4-FFF2-40B4-BE49-F238E27FC236}">
                <a16:creationId xmlns:a16="http://schemas.microsoft.com/office/drawing/2014/main" id="{E39AD547-1C29-46C3-9F07-78B48B2F8766}"/>
              </a:ext>
            </a:extLst>
          </p:cNvPr>
          <p:cNvSpPr/>
          <p:nvPr/>
        </p:nvSpPr>
        <p:spPr>
          <a:xfrm>
            <a:off x="2310757" y="3858060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06060D1A-CD74-4FA9-B425-FC6908562324}"/>
              </a:ext>
            </a:extLst>
          </p:cNvPr>
          <p:cNvSpPr/>
          <p:nvPr/>
        </p:nvSpPr>
        <p:spPr>
          <a:xfrm>
            <a:off x="6170724" y="3858060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0</a:t>
            </a:r>
            <a:endParaRPr lang="ko-KR" altLang="en-US" sz="1050" dirty="0"/>
          </a:p>
        </p:txBody>
      </p:sp>
      <p:sp>
        <p:nvSpPr>
          <p:cNvPr id="235" name="직사각형 234">
            <a:extLst>
              <a:ext uri="{FF2B5EF4-FFF2-40B4-BE49-F238E27FC236}">
                <a16:creationId xmlns:a16="http://schemas.microsoft.com/office/drawing/2014/main" id="{BF53BE82-BBD0-49D8-8570-0C3877D5387D}"/>
              </a:ext>
            </a:extLst>
          </p:cNvPr>
          <p:cNvSpPr/>
          <p:nvPr/>
        </p:nvSpPr>
        <p:spPr>
          <a:xfrm>
            <a:off x="4244328" y="4162560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30,000</a:t>
            </a:r>
            <a:endParaRPr lang="ko-KR" altLang="en-US" sz="1050" dirty="0"/>
          </a:p>
        </p:txBody>
      </p:sp>
      <p:sp>
        <p:nvSpPr>
          <p:cNvPr id="236" name="직사각형 235">
            <a:extLst>
              <a:ext uri="{FF2B5EF4-FFF2-40B4-BE49-F238E27FC236}">
                <a16:creationId xmlns:a16="http://schemas.microsoft.com/office/drawing/2014/main" id="{BF47F519-B670-4EE8-B3A0-CB3F3CC38B60}"/>
              </a:ext>
            </a:extLst>
          </p:cNvPr>
          <p:cNvSpPr/>
          <p:nvPr/>
        </p:nvSpPr>
        <p:spPr>
          <a:xfrm>
            <a:off x="4244328" y="4755713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10,000</a:t>
            </a:r>
            <a:endParaRPr lang="ko-KR" altLang="en-US" sz="1050" dirty="0"/>
          </a:p>
        </p:txBody>
      </p:sp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F951C7F5-8406-4BC0-A307-AD217CE0BC9B}"/>
              </a:ext>
            </a:extLst>
          </p:cNvPr>
          <p:cNvSpPr/>
          <p:nvPr/>
        </p:nvSpPr>
        <p:spPr>
          <a:xfrm>
            <a:off x="2316289" y="4455354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10,000</a:t>
            </a:r>
            <a:endParaRPr lang="ko-KR" altLang="en-US" sz="1050" dirty="0"/>
          </a:p>
        </p:txBody>
      </p:sp>
      <p:sp>
        <p:nvSpPr>
          <p:cNvPr id="238" name="직사각형 237">
            <a:extLst>
              <a:ext uri="{FF2B5EF4-FFF2-40B4-BE49-F238E27FC236}">
                <a16:creationId xmlns:a16="http://schemas.microsoft.com/office/drawing/2014/main" id="{D370E505-9CA8-4CBA-9736-433AB614D275}"/>
              </a:ext>
            </a:extLst>
          </p:cNvPr>
          <p:cNvSpPr/>
          <p:nvPr/>
        </p:nvSpPr>
        <p:spPr>
          <a:xfrm>
            <a:off x="6172367" y="4455354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10,000</a:t>
            </a:r>
            <a:endParaRPr lang="ko-KR" altLang="en-US" sz="1050" dirty="0"/>
          </a:p>
        </p:txBody>
      </p:sp>
      <p:sp>
        <p:nvSpPr>
          <p:cNvPr id="239" name="직사각형 238">
            <a:extLst>
              <a:ext uri="{FF2B5EF4-FFF2-40B4-BE49-F238E27FC236}">
                <a16:creationId xmlns:a16="http://schemas.microsoft.com/office/drawing/2014/main" id="{15DA6857-7CAB-4D55-833A-05E1A85BBF34}"/>
              </a:ext>
            </a:extLst>
          </p:cNvPr>
          <p:cNvSpPr/>
          <p:nvPr/>
        </p:nvSpPr>
        <p:spPr>
          <a:xfrm>
            <a:off x="4112986" y="5234471"/>
            <a:ext cx="908489" cy="3985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/>
              <a:t>연대자</a:t>
            </a:r>
            <a:endParaRPr lang="ko-KR" altLang="en-US" sz="1200" dirty="0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620D443E-97DB-418A-AAE4-F78AC93E3446}"/>
              </a:ext>
            </a:extLst>
          </p:cNvPr>
          <p:cNvSpPr/>
          <p:nvPr/>
        </p:nvSpPr>
        <p:spPr>
          <a:xfrm>
            <a:off x="3935804" y="2333881"/>
            <a:ext cx="1272392" cy="480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/>
              <a:t>빈고</a:t>
            </a: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465987D1-26BA-484B-8D89-D9EB2BA9F7F8}"/>
              </a:ext>
            </a:extLst>
          </p:cNvPr>
          <p:cNvSpPr/>
          <p:nvPr/>
        </p:nvSpPr>
        <p:spPr>
          <a:xfrm>
            <a:off x="4247415" y="4462215"/>
            <a:ext cx="673280" cy="259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/>
              <a:t>20,000</a:t>
            </a:r>
            <a:endParaRPr lang="ko-KR" altLang="en-US" sz="1050" dirty="0"/>
          </a:p>
        </p:txBody>
      </p:sp>
      <p:sp>
        <p:nvSpPr>
          <p:cNvPr id="47" name="제목 1">
            <a:extLst>
              <a:ext uri="{FF2B5EF4-FFF2-40B4-BE49-F238E27FC236}">
                <a16:creationId xmlns:a16="http://schemas.microsoft.com/office/drawing/2014/main" id="{B6AAADF6-16DE-47A5-9143-DFD4D74A2CB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공동체은행 빈고</a:t>
            </a:r>
          </a:p>
        </p:txBody>
      </p:sp>
    </p:spTree>
    <p:extLst>
      <p:ext uri="{BB962C8B-B14F-4D97-AF65-F5344CB8AC3E}">
        <p14:creationId xmlns:p14="http://schemas.microsoft.com/office/powerpoint/2010/main" val="4014151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467544" y="2492897"/>
            <a:ext cx="7560840" cy="3672408"/>
            <a:chOff x="467544" y="2564905"/>
            <a:chExt cx="7560840" cy="3672408"/>
          </a:xfrm>
        </p:grpSpPr>
        <p:sp>
          <p:nvSpPr>
            <p:cNvPr id="103" name="타원 102"/>
            <p:cNvSpPr/>
            <p:nvPr/>
          </p:nvSpPr>
          <p:spPr>
            <a:xfrm>
              <a:off x="971600" y="2564905"/>
              <a:ext cx="7056784" cy="36724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직사각형 127"/>
            <p:cNvSpPr/>
            <p:nvPr/>
          </p:nvSpPr>
          <p:spPr>
            <a:xfrm>
              <a:off x="467544" y="4969661"/>
              <a:ext cx="1764711" cy="876427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/>
                <a:t>꼬뮨뱅크</a:t>
              </a:r>
              <a:endParaRPr lang="en-US" altLang="ko-KR" dirty="0"/>
            </a:p>
          </p:txBody>
        </p:sp>
      </p:grpSp>
      <p:grpSp>
        <p:nvGrpSpPr>
          <p:cNvPr id="143" name="그룹 142"/>
          <p:cNvGrpSpPr/>
          <p:nvPr/>
        </p:nvGrpSpPr>
        <p:grpSpPr>
          <a:xfrm>
            <a:off x="1907705" y="3212976"/>
            <a:ext cx="5256583" cy="1152128"/>
            <a:chOff x="1907705" y="3284984"/>
            <a:chExt cx="5256583" cy="1152128"/>
          </a:xfrm>
        </p:grpSpPr>
        <p:cxnSp>
          <p:nvCxnSpPr>
            <p:cNvPr id="93" name="직선 화살표 연결선 92"/>
            <p:cNvCxnSpPr>
              <a:stCxn id="121" idx="1"/>
              <a:endCxn id="106" idx="5"/>
            </p:cNvCxnSpPr>
            <p:nvPr/>
          </p:nvCxnSpPr>
          <p:spPr>
            <a:xfrm flipH="1" flipV="1">
              <a:off x="3014032" y="3899611"/>
              <a:ext cx="708045" cy="537501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화살표 연결선 95"/>
            <p:cNvCxnSpPr>
              <a:stCxn id="121" idx="3"/>
              <a:endCxn id="108" idx="3"/>
            </p:cNvCxnSpPr>
            <p:nvPr/>
          </p:nvCxnSpPr>
          <p:spPr>
            <a:xfrm flipV="1">
              <a:off x="5277907" y="3899611"/>
              <a:ext cx="780054" cy="537501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타원 105"/>
            <p:cNvSpPr/>
            <p:nvPr/>
          </p:nvSpPr>
          <p:spPr>
            <a:xfrm>
              <a:off x="1907705" y="3284984"/>
              <a:ext cx="1296143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출자자</a:t>
              </a:r>
              <a:endParaRPr lang="en-US" altLang="ko-KR" dirty="0"/>
            </a:p>
            <a:p>
              <a:pPr algn="ctr"/>
              <a:r>
                <a:rPr lang="ko-KR" altLang="en-US" dirty="0"/>
                <a:t>배당</a:t>
              </a:r>
            </a:p>
          </p:txBody>
        </p:sp>
        <p:sp>
          <p:nvSpPr>
            <p:cNvPr id="108" name="타원 107"/>
            <p:cNvSpPr/>
            <p:nvPr/>
          </p:nvSpPr>
          <p:spPr>
            <a:xfrm>
              <a:off x="5868145" y="3284984"/>
              <a:ext cx="1296143" cy="720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이용자</a:t>
              </a:r>
              <a:endParaRPr lang="en-US" altLang="ko-KR" dirty="0"/>
            </a:p>
            <a:p>
              <a:pPr algn="ctr"/>
              <a:r>
                <a:rPr lang="ko-KR" altLang="en-US" dirty="0"/>
                <a:t>배당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701843" y="2204864"/>
            <a:ext cx="2030434" cy="1822882"/>
            <a:chOff x="4701843" y="2276872"/>
            <a:chExt cx="2030434" cy="1822882"/>
          </a:xfrm>
        </p:grpSpPr>
        <p:sp>
          <p:nvSpPr>
            <p:cNvPr id="83" name="자유형 82"/>
            <p:cNvSpPr/>
            <p:nvPr/>
          </p:nvSpPr>
          <p:spPr>
            <a:xfrm>
              <a:off x="4701843" y="2276872"/>
              <a:ext cx="2030434" cy="1822882"/>
            </a:xfrm>
            <a:custGeom>
              <a:avLst/>
              <a:gdLst>
                <a:gd name="connsiteX0" fmla="*/ 1900517 w 1900517"/>
                <a:gd name="connsiteY0" fmla="*/ 405744 h 1338073"/>
                <a:gd name="connsiteX1" fmla="*/ 304800 w 1900517"/>
                <a:gd name="connsiteY1" fmla="*/ 47156 h 1338073"/>
                <a:gd name="connsiteX2" fmla="*/ 0 w 1900517"/>
                <a:gd name="connsiteY2" fmla="*/ 1338073 h 1338073"/>
                <a:gd name="connsiteX0" fmla="*/ 1900517 w 1900517"/>
                <a:gd name="connsiteY0" fmla="*/ 843262 h 1775591"/>
                <a:gd name="connsiteX1" fmla="*/ 577803 w 1900517"/>
                <a:gd name="connsiteY1" fmla="*/ 21735 h 1775591"/>
                <a:gd name="connsiteX2" fmla="*/ 0 w 1900517"/>
                <a:gd name="connsiteY2" fmla="*/ 1775591 h 1775591"/>
                <a:gd name="connsiteX0" fmla="*/ 1900517 w 1900517"/>
                <a:gd name="connsiteY0" fmla="*/ 580033 h 1512362"/>
                <a:gd name="connsiteX1" fmla="*/ 523203 w 1900517"/>
                <a:gd name="connsiteY1" fmla="*/ 32060 h 1512362"/>
                <a:gd name="connsiteX2" fmla="*/ 0 w 1900517"/>
                <a:gd name="connsiteY2" fmla="*/ 1512362 h 1512362"/>
                <a:gd name="connsiteX0" fmla="*/ 1900517 w 1900517"/>
                <a:gd name="connsiteY0" fmla="*/ 750606 h 1682935"/>
                <a:gd name="connsiteX1" fmla="*/ 523203 w 1900517"/>
                <a:gd name="connsiteY1" fmla="*/ 202633 h 1682935"/>
                <a:gd name="connsiteX2" fmla="*/ 0 w 1900517"/>
                <a:gd name="connsiteY2" fmla="*/ 1682935 h 16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0517" h="1682935">
                  <a:moveTo>
                    <a:pt x="1900517" y="750606"/>
                  </a:moveTo>
                  <a:cubicBezTo>
                    <a:pt x="1261035" y="493618"/>
                    <a:pt x="930957" y="-394651"/>
                    <a:pt x="523203" y="202633"/>
                  </a:cubicBezTo>
                  <a:cubicBezTo>
                    <a:pt x="115449" y="799917"/>
                    <a:pt x="50800" y="1449853"/>
                    <a:pt x="0" y="1682935"/>
                  </a:cubicBezTo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4831687" y="2849828"/>
              <a:ext cx="892441" cy="57295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공유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2267741" y="2211078"/>
            <a:ext cx="2088234" cy="1815535"/>
            <a:chOff x="2267741" y="2283086"/>
            <a:chExt cx="2088234" cy="1815535"/>
          </a:xfrm>
        </p:grpSpPr>
        <p:sp>
          <p:nvSpPr>
            <p:cNvPr id="59" name="자유형 58"/>
            <p:cNvSpPr/>
            <p:nvPr/>
          </p:nvSpPr>
          <p:spPr>
            <a:xfrm flipH="1">
              <a:off x="2267741" y="2283086"/>
              <a:ext cx="2088234" cy="1815535"/>
            </a:xfrm>
            <a:custGeom>
              <a:avLst/>
              <a:gdLst>
                <a:gd name="connsiteX0" fmla="*/ 1900517 w 1900517"/>
                <a:gd name="connsiteY0" fmla="*/ 405744 h 1338073"/>
                <a:gd name="connsiteX1" fmla="*/ 304800 w 1900517"/>
                <a:gd name="connsiteY1" fmla="*/ 47156 h 1338073"/>
                <a:gd name="connsiteX2" fmla="*/ 0 w 1900517"/>
                <a:gd name="connsiteY2" fmla="*/ 1338073 h 1338073"/>
                <a:gd name="connsiteX0" fmla="*/ 1900517 w 1900517"/>
                <a:gd name="connsiteY0" fmla="*/ 843262 h 1775591"/>
                <a:gd name="connsiteX1" fmla="*/ 577803 w 1900517"/>
                <a:gd name="connsiteY1" fmla="*/ 21735 h 1775591"/>
                <a:gd name="connsiteX2" fmla="*/ 0 w 1900517"/>
                <a:gd name="connsiteY2" fmla="*/ 1775591 h 1775591"/>
                <a:gd name="connsiteX0" fmla="*/ 1900517 w 1900517"/>
                <a:gd name="connsiteY0" fmla="*/ 580033 h 1512362"/>
                <a:gd name="connsiteX1" fmla="*/ 523203 w 1900517"/>
                <a:gd name="connsiteY1" fmla="*/ 32060 h 1512362"/>
                <a:gd name="connsiteX2" fmla="*/ 0 w 1900517"/>
                <a:gd name="connsiteY2" fmla="*/ 1512362 h 1512362"/>
                <a:gd name="connsiteX0" fmla="*/ 1900517 w 1900517"/>
                <a:gd name="connsiteY0" fmla="*/ 750606 h 1682935"/>
                <a:gd name="connsiteX1" fmla="*/ 523203 w 1900517"/>
                <a:gd name="connsiteY1" fmla="*/ 202633 h 1682935"/>
                <a:gd name="connsiteX2" fmla="*/ 0 w 1900517"/>
                <a:gd name="connsiteY2" fmla="*/ 1682935 h 16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0517" h="1682935">
                  <a:moveTo>
                    <a:pt x="1900517" y="750606"/>
                  </a:moveTo>
                  <a:cubicBezTo>
                    <a:pt x="1261035" y="493618"/>
                    <a:pt x="930957" y="-394651"/>
                    <a:pt x="523203" y="202633"/>
                  </a:cubicBezTo>
                  <a:cubicBezTo>
                    <a:pt x="115449" y="799917"/>
                    <a:pt x="50800" y="1449853"/>
                    <a:pt x="0" y="1682935"/>
                  </a:cubicBezTo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3347864" y="2856042"/>
              <a:ext cx="892441" cy="5729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출자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627784" y="4365104"/>
            <a:ext cx="3744416" cy="2376264"/>
            <a:chOff x="2627784" y="4365104"/>
            <a:chExt cx="3744416" cy="2376264"/>
          </a:xfrm>
        </p:grpSpPr>
        <p:grpSp>
          <p:nvGrpSpPr>
            <p:cNvPr id="19" name="그룹 18"/>
            <p:cNvGrpSpPr/>
            <p:nvPr/>
          </p:nvGrpSpPr>
          <p:grpSpPr>
            <a:xfrm>
              <a:off x="3851920" y="4365104"/>
              <a:ext cx="2520280" cy="2376264"/>
              <a:chOff x="3851920" y="4437112"/>
              <a:chExt cx="2520280" cy="2376264"/>
            </a:xfrm>
          </p:grpSpPr>
          <p:sp>
            <p:nvSpPr>
              <p:cNvPr id="109" name="타원 108"/>
              <p:cNvSpPr/>
              <p:nvPr/>
            </p:nvSpPr>
            <p:spPr>
              <a:xfrm>
                <a:off x="5076057" y="4509120"/>
                <a:ext cx="1296143" cy="72008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/>
                  <a:t>내부</a:t>
                </a:r>
                <a:endParaRPr lang="en-US" altLang="ko-KR" dirty="0"/>
              </a:p>
              <a:p>
                <a:pPr algn="ctr"/>
                <a:r>
                  <a:rPr lang="ko-KR" altLang="en-US" dirty="0"/>
                  <a:t>적립금</a:t>
                </a:r>
              </a:p>
            </p:txBody>
          </p:sp>
          <p:grpSp>
            <p:nvGrpSpPr>
              <p:cNvPr id="18" name="그룹 17"/>
              <p:cNvGrpSpPr/>
              <p:nvPr/>
            </p:nvGrpSpPr>
            <p:grpSpPr>
              <a:xfrm>
                <a:off x="3851920" y="4437112"/>
                <a:ext cx="1296144" cy="2376264"/>
                <a:chOff x="3851920" y="4437112"/>
                <a:chExt cx="1296144" cy="2376264"/>
              </a:xfrm>
            </p:grpSpPr>
            <p:sp>
              <p:nvSpPr>
                <p:cNvPr id="62" name="직사각형 61"/>
                <p:cNvSpPr/>
                <p:nvPr/>
              </p:nvSpPr>
              <p:spPr>
                <a:xfrm>
                  <a:off x="3851920" y="6093296"/>
                  <a:ext cx="1296144" cy="7200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/>
                    <a:t>연대자</a:t>
                  </a:r>
                  <a:endParaRPr lang="en-US" altLang="ko-KR" dirty="0"/>
                </a:p>
                <a:p>
                  <a:pPr algn="ctr"/>
                  <a:r>
                    <a:rPr lang="ko-KR" altLang="en-US" dirty="0"/>
                    <a:t>공동체</a:t>
                  </a:r>
                </a:p>
              </p:txBody>
            </p:sp>
            <p:cxnSp>
              <p:nvCxnSpPr>
                <p:cNvPr id="98" name="직선 화살표 연결선 97"/>
                <p:cNvCxnSpPr>
                  <a:endCxn id="62" idx="0"/>
                </p:cNvCxnSpPr>
                <p:nvPr/>
              </p:nvCxnSpPr>
              <p:spPr>
                <a:xfrm>
                  <a:off x="4499992" y="4437112"/>
                  <a:ext cx="0" cy="1656184"/>
                </a:xfrm>
                <a:prstGeom prst="straightConnector1">
                  <a:avLst/>
                </a:prstGeom>
                <a:ln w="57150">
                  <a:solidFill>
                    <a:schemeClr val="accent3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타원 109"/>
                <p:cNvSpPr/>
                <p:nvPr/>
              </p:nvSpPr>
              <p:spPr>
                <a:xfrm>
                  <a:off x="3851921" y="5013176"/>
                  <a:ext cx="1296143" cy="72008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 err="1"/>
                    <a:t>연대자</a:t>
                  </a:r>
                  <a:endParaRPr lang="en-US" altLang="ko-KR" dirty="0"/>
                </a:p>
                <a:p>
                  <a:pPr algn="ctr"/>
                  <a:r>
                    <a:rPr lang="ko-KR" altLang="en-US" dirty="0"/>
                    <a:t>배당</a:t>
                  </a:r>
                </a:p>
              </p:txBody>
            </p:sp>
          </p:grpSp>
        </p:grpSp>
        <p:sp>
          <p:nvSpPr>
            <p:cNvPr id="36" name="타원 35"/>
            <p:cNvSpPr/>
            <p:nvPr/>
          </p:nvSpPr>
          <p:spPr>
            <a:xfrm>
              <a:off x="2627784" y="4437112"/>
              <a:ext cx="1296143" cy="7200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활동가배당</a:t>
              </a: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971600" y="2060848"/>
            <a:ext cx="7056784" cy="1152128"/>
            <a:chOff x="971600" y="2132856"/>
            <a:chExt cx="7056784" cy="1152128"/>
          </a:xfrm>
        </p:grpSpPr>
        <p:sp>
          <p:nvSpPr>
            <p:cNvPr id="7" name="직사각형 6"/>
            <p:cNvSpPr/>
            <p:nvPr/>
          </p:nvSpPr>
          <p:spPr>
            <a:xfrm>
              <a:off x="6732240" y="2564904"/>
              <a:ext cx="129614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이용자</a:t>
              </a:r>
              <a:endParaRPr lang="en-US" altLang="ko-KR" dirty="0"/>
            </a:p>
            <a:p>
              <a:pPr algn="ctr"/>
              <a:r>
                <a:rPr lang="ko-KR" altLang="en-US" dirty="0"/>
                <a:t>공동체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71600" y="2564904"/>
              <a:ext cx="1296144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출자자</a:t>
              </a:r>
              <a:endParaRPr lang="en-US" altLang="ko-KR" dirty="0"/>
            </a:p>
            <a:p>
              <a:pPr algn="ctr"/>
              <a:r>
                <a:rPr lang="ko-KR" altLang="en-US" dirty="0"/>
                <a:t>공동체</a:t>
              </a:r>
              <a:endParaRPr lang="en-US" altLang="ko-KR" dirty="0"/>
            </a:p>
          </p:txBody>
        </p:sp>
        <p:cxnSp>
          <p:nvCxnSpPr>
            <p:cNvPr id="10" name="직선 화살표 연결선 9"/>
            <p:cNvCxnSpPr>
              <a:stCxn id="32" idx="2"/>
              <a:endCxn id="6" idx="0"/>
            </p:cNvCxnSpPr>
            <p:nvPr/>
          </p:nvCxnSpPr>
          <p:spPr>
            <a:xfrm>
              <a:off x="1619670" y="2132856"/>
              <a:ext cx="2" cy="432048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6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34" idx="2"/>
              <a:endCxn id="7" idx="0"/>
            </p:cNvCxnSpPr>
            <p:nvPr/>
          </p:nvCxnSpPr>
          <p:spPr>
            <a:xfrm flipH="1">
              <a:off x="7380312" y="2132856"/>
              <a:ext cx="7105" cy="432048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61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제목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/>
              <a:t>꼬뮨뱅크</a:t>
            </a:r>
            <a:endParaRPr lang="ko-KR" altLang="en-US" dirty="0"/>
          </a:p>
        </p:txBody>
      </p:sp>
      <p:sp>
        <p:nvSpPr>
          <p:cNvPr id="33" name="직사각형 32"/>
          <p:cNvSpPr/>
          <p:nvPr/>
        </p:nvSpPr>
        <p:spPr>
          <a:xfrm>
            <a:off x="6732240" y="4941168"/>
            <a:ext cx="1764711" cy="87642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꼬뮨</a:t>
            </a:r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ko-KR" altLang="en-US" dirty="0"/>
              <a:t>공유지</a:t>
            </a:r>
            <a:endParaRPr lang="en-US" altLang="ko-KR" dirty="0"/>
          </a:p>
        </p:txBody>
      </p:sp>
      <p:sp>
        <p:nvSpPr>
          <p:cNvPr id="121" name="직사각형 120"/>
          <p:cNvSpPr/>
          <p:nvPr/>
        </p:nvSpPr>
        <p:spPr>
          <a:xfrm>
            <a:off x="3722077" y="4005064"/>
            <a:ext cx="1555830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운영자</a:t>
            </a:r>
            <a:endParaRPr lang="en-US" altLang="ko-KR" dirty="0"/>
          </a:p>
          <a:p>
            <a:pPr algn="ctr"/>
            <a:r>
              <a:rPr lang="ko-KR" altLang="en-US" dirty="0"/>
              <a:t>공동체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71599" y="1534179"/>
            <a:ext cx="7056785" cy="526669"/>
            <a:chOff x="971599" y="1462171"/>
            <a:chExt cx="7056785" cy="526669"/>
          </a:xfrm>
        </p:grpSpPr>
        <p:grpSp>
          <p:nvGrpSpPr>
            <p:cNvPr id="14" name="그룹 13"/>
            <p:cNvGrpSpPr/>
            <p:nvPr/>
          </p:nvGrpSpPr>
          <p:grpSpPr>
            <a:xfrm>
              <a:off x="971599" y="1462171"/>
              <a:ext cx="7056785" cy="526669"/>
              <a:chOff x="971599" y="1484784"/>
              <a:chExt cx="7056785" cy="526669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3851920" y="1484784"/>
                <a:ext cx="1296144" cy="5266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/>
                  <a:t>은행</a:t>
                </a: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971599" y="1484784"/>
                <a:ext cx="1296141" cy="5266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/>
                  <a:t>채권자</a:t>
                </a: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6746450" y="1484784"/>
                <a:ext cx="1281934" cy="5266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/>
                  <a:t>채무자</a:t>
                </a:r>
              </a:p>
            </p:txBody>
          </p:sp>
        </p:grpSp>
        <p:cxnSp>
          <p:nvCxnSpPr>
            <p:cNvPr id="40" name="직선 화살표 연결선 39"/>
            <p:cNvCxnSpPr>
              <a:stCxn id="32" idx="3"/>
              <a:endCxn id="8" idx="1"/>
            </p:cNvCxnSpPr>
            <p:nvPr/>
          </p:nvCxnSpPr>
          <p:spPr>
            <a:xfrm>
              <a:off x="2267740" y="1725506"/>
              <a:ext cx="1584180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>
              <a:stCxn id="34" idx="1"/>
              <a:endCxn id="8" idx="3"/>
            </p:cNvCxnSpPr>
            <p:nvPr/>
          </p:nvCxnSpPr>
          <p:spPr>
            <a:xfrm flipH="1">
              <a:off x="5148064" y="1725506"/>
              <a:ext cx="1598386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79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3EC2AB9-E65A-4C95-95C3-B43A22AB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/>
              <a:t>빈고 공유상태표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F1C6AE0-5008-4813-BA0C-91EFCBBBC7FE}"/>
              </a:ext>
            </a:extLst>
          </p:cNvPr>
          <p:cNvSpPr/>
          <p:nvPr/>
        </p:nvSpPr>
        <p:spPr>
          <a:xfrm>
            <a:off x="2051720" y="1848767"/>
            <a:ext cx="2160240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공유지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846FB06-C052-4C6E-BE37-37620601AF23}"/>
              </a:ext>
            </a:extLst>
          </p:cNvPr>
          <p:cNvSpPr/>
          <p:nvPr/>
        </p:nvSpPr>
        <p:spPr>
          <a:xfrm>
            <a:off x="4860032" y="1848767"/>
            <a:ext cx="22322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공유인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D61AA42-642F-427C-B4AD-48F21AC9F90C}"/>
              </a:ext>
            </a:extLst>
          </p:cNvPr>
          <p:cNvSpPr/>
          <p:nvPr/>
        </p:nvSpPr>
        <p:spPr>
          <a:xfrm>
            <a:off x="4448082" y="1844824"/>
            <a:ext cx="24783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=</a:t>
            </a:r>
            <a:endParaRPr lang="ko-KR" altLang="en-US" sz="3200" dirty="0"/>
          </a:p>
        </p:txBody>
      </p:sp>
      <p:pic>
        <p:nvPicPr>
          <p:cNvPr id="2052" name="Picture 4" descr="https://lh5.googleusercontent.com/_zVGWhcme8yMdagGzTK7mPAOaYITTNZDuNYKebdLf15z0TZ3oUvoxXzNGVo6Y297zVif-oFZmcr2OvEeUXLOMifzDnyUMp__OHBTjj4jJ2oKv9Oss4eZMhdS5kNab5MITshuKpMsbU0">
            <a:extLst>
              <a:ext uri="{FF2B5EF4-FFF2-40B4-BE49-F238E27FC236}">
                <a16:creationId xmlns:a16="http://schemas.microsoft.com/office/drawing/2014/main" id="{019B734A-2256-4E70-8113-166C26BB9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8" y="2546364"/>
            <a:ext cx="8281022" cy="40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6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/>
              <a:t>빈고 </a:t>
            </a:r>
            <a:r>
              <a:rPr lang="ko-KR" altLang="en-US" dirty="0" err="1"/>
              <a:t>커먼즈</a:t>
            </a:r>
            <a:endParaRPr lang="ko-KR" altLang="en-US" dirty="0"/>
          </a:p>
        </p:txBody>
      </p:sp>
      <p:sp>
        <p:nvSpPr>
          <p:cNvPr id="51" name="자유형 50"/>
          <p:cNvSpPr/>
          <p:nvPr/>
        </p:nvSpPr>
        <p:spPr>
          <a:xfrm>
            <a:off x="2951740" y="3818574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err="1">
                <a:solidFill>
                  <a:schemeClr val="bg1"/>
                </a:solidFill>
              </a:rPr>
              <a:t>해방촌</a:t>
            </a:r>
            <a:br>
              <a:rPr lang="en-US" altLang="ko-KR" sz="1100" dirty="0">
                <a:solidFill>
                  <a:schemeClr val="bg1"/>
                </a:solidFill>
              </a:rPr>
            </a:br>
            <a:r>
              <a:rPr lang="ko-KR" altLang="en-US" sz="1100" dirty="0" err="1">
                <a:solidFill>
                  <a:schemeClr val="bg1"/>
                </a:solidFill>
              </a:rPr>
              <a:t>밝은정원</a:t>
            </a:r>
            <a:endParaRPr lang="en-US" altLang="ko-KR" sz="1100" kern="1200" dirty="0">
              <a:solidFill>
                <a:schemeClr val="bg1"/>
              </a:solidFill>
            </a:endParaRPr>
          </a:p>
        </p:txBody>
      </p:sp>
      <p:sp>
        <p:nvSpPr>
          <p:cNvPr id="55" name="자유형 54"/>
          <p:cNvSpPr/>
          <p:nvPr/>
        </p:nvSpPr>
        <p:spPr>
          <a:xfrm>
            <a:off x="3856946" y="3312621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해방촌빈집 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소담</a:t>
            </a:r>
          </a:p>
        </p:txBody>
      </p:sp>
      <p:sp>
        <p:nvSpPr>
          <p:cNvPr id="59" name="자유형 58"/>
          <p:cNvSpPr/>
          <p:nvPr/>
        </p:nvSpPr>
        <p:spPr>
          <a:xfrm>
            <a:off x="2951740" y="2812442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인권교육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센터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들</a:t>
            </a:r>
          </a:p>
        </p:txBody>
      </p:sp>
      <p:sp>
        <p:nvSpPr>
          <p:cNvPr id="63" name="자유형 62"/>
          <p:cNvSpPr/>
          <p:nvPr/>
        </p:nvSpPr>
        <p:spPr>
          <a:xfrm>
            <a:off x="4773136" y="2810666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해방촌빈집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err="1">
                <a:solidFill>
                  <a:schemeClr val="bg1"/>
                </a:solidFill>
              </a:rPr>
              <a:t>이락이네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67" name="자유형 66"/>
          <p:cNvSpPr/>
          <p:nvPr/>
        </p:nvSpPr>
        <p:spPr>
          <a:xfrm>
            <a:off x="4773136" y="3806709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err="1">
                <a:solidFill>
                  <a:schemeClr val="bg1"/>
                </a:solidFill>
              </a:rPr>
              <a:t>해방촌</a:t>
            </a:r>
            <a:r>
              <a:rPr lang="ko-KR" altLang="en-US" sz="1100" kern="1200" dirty="0">
                <a:solidFill>
                  <a:schemeClr val="bg1"/>
                </a:solidFill>
              </a:rPr>
              <a:t>    사람들</a:t>
            </a:r>
          </a:p>
        </p:txBody>
      </p:sp>
      <p:sp>
        <p:nvSpPr>
          <p:cNvPr id="83" name="자유형 82"/>
          <p:cNvSpPr/>
          <p:nvPr/>
        </p:nvSpPr>
        <p:spPr>
          <a:xfrm>
            <a:off x="5691822" y="3311631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청주 공룡</a:t>
            </a:r>
            <a:br>
              <a:rPr lang="en-US" altLang="ko-KR" sz="1100" kern="1200" dirty="0">
                <a:solidFill>
                  <a:schemeClr val="bg1"/>
                </a:solidFill>
              </a:rPr>
            </a:br>
            <a:r>
              <a:rPr lang="ko-KR" altLang="en-US" sz="1100" kern="1200" dirty="0" err="1">
                <a:solidFill>
                  <a:schemeClr val="bg1"/>
                </a:solidFill>
              </a:rPr>
              <a:t>마을까페</a:t>
            </a:r>
            <a:br>
              <a:rPr lang="en-US" altLang="ko-KR" sz="1100" kern="1200" dirty="0">
                <a:solidFill>
                  <a:schemeClr val="bg1"/>
                </a:solidFill>
              </a:rPr>
            </a:br>
            <a:r>
              <a:rPr lang="ko-KR" altLang="en-US" sz="1100" kern="1200" dirty="0">
                <a:solidFill>
                  <a:schemeClr val="bg1"/>
                </a:solidFill>
              </a:rPr>
              <a:t>이따</a:t>
            </a:r>
            <a:endParaRPr lang="en-US" altLang="ko-KR" sz="1100" kern="1200" dirty="0">
              <a:solidFill>
                <a:schemeClr val="bg1"/>
              </a:solidFill>
            </a:endParaRPr>
          </a:p>
        </p:txBody>
      </p:sp>
      <p:sp>
        <p:nvSpPr>
          <p:cNvPr id="91" name="자유형 90"/>
          <p:cNvSpPr/>
          <p:nvPr/>
        </p:nvSpPr>
        <p:spPr>
          <a:xfrm>
            <a:off x="6595890" y="2806090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팔당 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err="1">
                <a:solidFill>
                  <a:schemeClr val="bg1"/>
                </a:solidFill>
              </a:rPr>
              <a:t>두물머리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95" name="자유형 94"/>
          <p:cNvSpPr/>
          <p:nvPr/>
        </p:nvSpPr>
        <p:spPr>
          <a:xfrm>
            <a:off x="6586807" y="4823908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부산 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err="1">
                <a:solidFill>
                  <a:schemeClr val="bg1"/>
                </a:solidFill>
              </a:rPr>
              <a:t>공유집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err="1">
                <a:solidFill>
                  <a:schemeClr val="bg1"/>
                </a:solidFill>
              </a:rPr>
              <a:t>따또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99" name="자유형 98"/>
          <p:cNvSpPr/>
          <p:nvPr/>
        </p:nvSpPr>
        <p:spPr>
          <a:xfrm>
            <a:off x="2051261" y="3313416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부천 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모두들</a:t>
            </a:r>
          </a:p>
        </p:txBody>
      </p:sp>
      <p:sp>
        <p:nvSpPr>
          <p:cNvPr id="101" name="자유형 100"/>
          <p:cNvSpPr/>
          <p:nvPr/>
        </p:nvSpPr>
        <p:spPr>
          <a:xfrm>
            <a:off x="5691822" y="4322713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대구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err="1">
                <a:solidFill>
                  <a:schemeClr val="bg1"/>
                </a:solidFill>
              </a:rPr>
              <a:t>그린집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102" name="자유형 101"/>
          <p:cNvSpPr/>
          <p:nvPr/>
        </p:nvSpPr>
        <p:spPr>
          <a:xfrm>
            <a:off x="1132550" y="3832596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부천 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모두들</a:t>
            </a:r>
          </a:p>
        </p:txBody>
      </p:sp>
      <p:sp>
        <p:nvSpPr>
          <p:cNvPr id="103" name="자유형 102"/>
          <p:cNvSpPr/>
          <p:nvPr/>
        </p:nvSpPr>
        <p:spPr>
          <a:xfrm>
            <a:off x="2051261" y="2315198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불광동 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err="1">
                <a:solidFill>
                  <a:schemeClr val="bg1"/>
                </a:solidFill>
              </a:rPr>
              <a:t>홈보야지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104" name="자유형 103"/>
          <p:cNvSpPr/>
          <p:nvPr/>
        </p:nvSpPr>
        <p:spPr>
          <a:xfrm>
            <a:off x="3856946" y="2292424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>
                <a:solidFill>
                  <a:schemeClr val="bg1"/>
                </a:solidFill>
              </a:rPr>
              <a:t>명륜동</a:t>
            </a:r>
            <a:endParaRPr lang="en-US" altLang="ko-KR" sz="11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err="1">
                <a:solidFill>
                  <a:schemeClr val="bg1"/>
                </a:solidFill>
              </a:rPr>
              <a:t>쓰리룸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105" name="자유형 104"/>
          <p:cNvSpPr/>
          <p:nvPr/>
        </p:nvSpPr>
        <p:spPr>
          <a:xfrm>
            <a:off x="2051261" y="5327130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홍성 </a:t>
            </a:r>
            <a:r>
              <a:rPr lang="ko-KR" altLang="en-US" sz="1100" kern="1200" dirty="0" err="1">
                <a:solidFill>
                  <a:schemeClr val="bg1"/>
                </a:solidFill>
              </a:rPr>
              <a:t>빈땅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>
                <a:solidFill>
                  <a:schemeClr val="bg1"/>
                </a:solidFill>
              </a:rPr>
              <a:t>새집</a:t>
            </a:r>
            <a:endParaRPr lang="en-US" altLang="ko-KR" sz="1100" kern="1200" dirty="0">
              <a:solidFill>
                <a:schemeClr val="bg1"/>
              </a:solidFill>
            </a:endParaRPr>
          </a:p>
        </p:txBody>
      </p:sp>
      <p:sp>
        <p:nvSpPr>
          <p:cNvPr id="106" name="자유형 105"/>
          <p:cNvSpPr/>
          <p:nvPr/>
        </p:nvSpPr>
        <p:spPr>
          <a:xfrm>
            <a:off x="3856946" y="4322713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err="1">
                <a:solidFill>
                  <a:schemeClr val="bg1"/>
                </a:solidFill>
              </a:rPr>
              <a:t>해방촌책방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 </a:t>
            </a:r>
            <a:r>
              <a:rPr lang="ko-KR" altLang="en-US" sz="1100" kern="1200" dirty="0" err="1">
                <a:solidFill>
                  <a:schemeClr val="bg1"/>
                </a:solidFill>
              </a:rPr>
              <a:t>온지곤지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107" name="자유형 106"/>
          <p:cNvSpPr/>
          <p:nvPr/>
        </p:nvSpPr>
        <p:spPr>
          <a:xfrm>
            <a:off x="2051261" y="4327932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용산    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err="1">
                <a:solidFill>
                  <a:schemeClr val="bg1"/>
                </a:solidFill>
              </a:rPr>
              <a:t>빈컴퓨터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21" name="자유형 103">
            <a:extLst>
              <a:ext uri="{FF2B5EF4-FFF2-40B4-BE49-F238E27FC236}">
                <a16:creationId xmlns:a16="http://schemas.microsoft.com/office/drawing/2014/main" id="{48B6ECFE-B0F4-4346-B978-CADF236540A3}"/>
              </a:ext>
            </a:extLst>
          </p:cNvPr>
          <p:cNvSpPr/>
          <p:nvPr/>
        </p:nvSpPr>
        <p:spPr>
          <a:xfrm>
            <a:off x="5677060" y="2302283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>
                <a:solidFill>
                  <a:schemeClr val="bg1"/>
                </a:solidFill>
              </a:rPr>
              <a:t>성북동</a:t>
            </a:r>
            <a:br>
              <a:rPr lang="en-US" altLang="ko-KR" sz="1100" dirty="0">
                <a:solidFill>
                  <a:schemeClr val="bg1"/>
                </a:solidFill>
              </a:rPr>
            </a:br>
            <a:r>
              <a:rPr lang="ko-KR" altLang="en-US" sz="1100" dirty="0" err="1">
                <a:solidFill>
                  <a:schemeClr val="bg1"/>
                </a:solidFill>
              </a:rPr>
              <a:t>따로또같이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22" name="자유형 104">
            <a:extLst>
              <a:ext uri="{FF2B5EF4-FFF2-40B4-BE49-F238E27FC236}">
                <a16:creationId xmlns:a16="http://schemas.microsoft.com/office/drawing/2014/main" id="{553CD0D8-11F9-4255-A903-82DA0C83F8F5}"/>
              </a:ext>
            </a:extLst>
          </p:cNvPr>
          <p:cNvSpPr/>
          <p:nvPr/>
        </p:nvSpPr>
        <p:spPr>
          <a:xfrm>
            <a:off x="2951740" y="4829450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홍성 빈집</a:t>
            </a:r>
            <a:br>
              <a:rPr lang="en-US" altLang="ko-KR" sz="1100" kern="1200" dirty="0">
                <a:solidFill>
                  <a:schemeClr val="bg1"/>
                </a:solidFill>
              </a:rPr>
            </a:br>
            <a:r>
              <a:rPr lang="en-US" altLang="ko-KR" sz="1100" kern="1200" dirty="0">
                <a:solidFill>
                  <a:schemeClr val="bg1"/>
                </a:solidFill>
              </a:rPr>
              <a:t>(</a:t>
            </a:r>
            <a:r>
              <a:rPr lang="ko-KR" altLang="en-US" sz="1100" kern="1200" dirty="0" err="1">
                <a:solidFill>
                  <a:schemeClr val="bg1"/>
                </a:solidFill>
              </a:rPr>
              <a:t>건축중</a:t>
            </a:r>
            <a:r>
              <a:rPr lang="en-US" altLang="ko-KR" sz="1100" kern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4" name="자유형 94">
            <a:extLst>
              <a:ext uri="{FF2B5EF4-FFF2-40B4-BE49-F238E27FC236}">
                <a16:creationId xmlns:a16="http://schemas.microsoft.com/office/drawing/2014/main" id="{18DCDFA3-ED2A-4F74-BA79-C032A9A91015}"/>
              </a:ext>
            </a:extLst>
          </p:cNvPr>
          <p:cNvSpPr/>
          <p:nvPr/>
        </p:nvSpPr>
        <p:spPr>
          <a:xfrm>
            <a:off x="5677060" y="5318986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>
                <a:solidFill>
                  <a:schemeClr val="bg1"/>
                </a:solidFill>
              </a:rPr>
              <a:t>부산 </a:t>
            </a:r>
            <a:endParaRPr lang="en-US" altLang="ko-KR" sz="1100" kern="1200" dirty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err="1">
                <a:solidFill>
                  <a:schemeClr val="bg1"/>
                </a:solidFill>
              </a:rPr>
              <a:t>잘자리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1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직선 화살표 연결선 2050">
            <a:extLst>
              <a:ext uri="{FF2B5EF4-FFF2-40B4-BE49-F238E27FC236}">
                <a16:creationId xmlns:a16="http://schemas.microsoft.com/office/drawing/2014/main" id="{1DFDD777-5D87-4F62-A60A-D1F49CD2F7AF}"/>
              </a:ext>
            </a:extLst>
          </p:cNvPr>
          <p:cNvCxnSpPr>
            <a:cxnSpLocks/>
            <a:stCxn id="20" idx="3"/>
            <a:endCxn id="16" idx="1"/>
          </p:cNvCxnSpPr>
          <p:nvPr/>
        </p:nvCxnSpPr>
        <p:spPr>
          <a:xfrm flipV="1">
            <a:off x="3419052" y="3039768"/>
            <a:ext cx="2305196" cy="651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4DD76639-8251-4830-A8D4-284E13E20177}"/>
              </a:ext>
            </a:extLst>
          </p:cNvPr>
          <p:cNvCxnSpPr>
            <a:cxnSpLocks/>
            <a:stCxn id="18" idx="3"/>
            <a:endCxn id="11" idx="1"/>
          </p:cNvCxnSpPr>
          <p:nvPr/>
        </p:nvCxnSpPr>
        <p:spPr>
          <a:xfrm>
            <a:off x="3751360" y="4124088"/>
            <a:ext cx="1684856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24613AF8-0F57-4C62-AD21-44494FC1FEB3}"/>
              </a:ext>
            </a:extLst>
          </p:cNvPr>
          <p:cNvCxnSpPr>
            <a:cxnSpLocks/>
            <a:stCxn id="21" idx="3"/>
            <a:endCxn id="13" idx="1"/>
          </p:cNvCxnSpPr>
          <p:nvPr/>
        </p:nvCxnSpPr>
        <p:spPr>
          <a:xfrm flipV="1">
            <a:off x="3421655" y="5211288"/>
            <a:ext cx="2302593" cy="195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1">
            <a:extLst>
              <a:ext uri="{FF2B5EF4-FFF2-40B4-BE49-F238E27FC236}">
                <a16:creationId xmlns:a16="http://schemas.microsoft.com/office/drawing/2014/main" id="{83EC2AB9-E65A-4C95-95C3-B43A22AB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/>
              <a:t>꼬뮨</a:t>
            </a:r>
            <a:r>
              <a:rPr lang="ko-KR" altLang="en-US" dirty="0"/>
              <a:t> </a:t>
            </a:r>
            <a:r>
              <a:rPr lang="en-US" altLang="ko-KR" dirty="0"/>
              <a:t>vs </a:t>
            </a:r>
            <a:r>
              <a:rPr lang="ko-KR" altLang="en-US" dirty="0"/>
              <a:t>자본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68EB9A3-1A19-492E-A234-538AB0BF215E}"/>
              </a:ext>
            </a:extLst>
          </p:cNvPr>
          <p:cNvSpPr/>
          <p:nvPr/>
        </p:nvSpPr>
        <p:spPr>
          <a:xfrm>
            <a:off x="4511472" y="2241288"/>
            <a:ext cx="132536" cy="3780000"/>
          </a:xfrm>
          <a:prstGeom prst="rect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</p:sp>
      <p:sp>
        <p:nvSpPr>
          <p:cNvPr id="10" name="Ellipse 2">
            <a:extLst>
              <a:ext uri="{FF2B5EF4-FFF2-40B4-BE49-F238E27FC236}">
                <a16:creationId xmlns:a16="http://schemas.microsoft.com/office/drawing/2014/main" id="{A279D0F5-FE76-4964-BF80-79C83404E7AD}"/>
              </a:ext>
            </a:extLst>
          </p:cNvPr>
          <p:cNvSpPr/>
          <p:nvPr/>
        </p:nvSpPr>
        <p:spPr>
          <a:xfrm>
            <a:off x="5599681" y="2758144"/>
            <a:ext cx="2880000" cy="28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b="1" dirty="0" err="1"/>
              <a:t>자본</a:t>
            </a:r>
            <a:endParaRPr lang="en-US" b="1" dirty="0"/>
          </a:p>
          <a:p>
            <a:pPr algn="ctr">
              <a:lnSpc>
                <a:spcPct val="150000"/>
              </a:lnSpc>
            </a:pPr>
            <a:r>
              <a:rPr lang="en-US" b="1" dirty="0" err="1"/>
              <a:t>가치증식</a:t>
            </a:r>
            <a:endParaRPr b="1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A120B34-D885-46A9-94A6-0BA9CC3CE175}"/>
              </a:ext>
            </a:extLst>
          </p:cNvPr>
          <p:cNvSpPr/>
          <p:nvPr/>
        </p:nvSpPr>
        <p:spPr>
          <a:xfrm>
            <a:off x="5436216" y="3944088"/>
            <a:ext cx="1080000" cy="36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sz="1600"/>
              <a:t>은행</a:t>
            </a:r>
            <a:endParaRPr sz="16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1C7A95A-EEE6-4272-947B-B58A53E6B443}"/>
              </a:ext>
            </a:extLst>
          </p:cNvPr>
          <p:cNvSpPr/>
          <p:nvPr/>
        </p:nvSpPr>
        <p:spPr>
          <a:xfrm>
            <a:off x="7395057" y="5013212"/>
            <a:ext cx="1080000" cy="36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sz="1600"/>
              <a:t>지식자본</a:t>
            </a:r>
            <a:endParaRPr sz="160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E009BCB-6160-453A-927B-FD9F787F90D3}"/>
              </a:ext>
            </a:extLst>
          </p:cNvPr>
          <p:cNvSpPr/>
          <p:nvPr/>
        </p:nvSpPr>
        <p:spPr>
          <a:xfrm>
            <a:off x="5724248" y="5031288"/>
            <a:ext cx="1080000" cy="36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sz="1600" dirty="0" err="1"/>
              <a:t>금융자본</a:t>
            </a:r>
            <a:endParaRPr sz="16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BEA8C69-39A3-4E0A-A10B-5C8018EDEC97}"/>
              </a:ext>
            </a:extLst>
          </p:cNvPr>
          <p:cNvSpPr/>
          <p:nvPr/>
        </p:nvSpPr>
        <p:spPr>
          <a:xfrm>
            <a:off x="7395057" y="2866279"/>
            <a:ext cx="1080000" cy="36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sz="1600"/>
              <a:t>산업자본</a:t>
            </a:r>
            <a:endParaRPr sz="160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38295B5F-F56A-4784-8D6C-8626404D49E6}"/>
              </a:ext>
            </a:extLst>
          </p:cNvPr>
          <p:cNvSpPr/>
          <p:nvPr/>
        </p:nvSpPr>
        <p:spPr>
          <a:xfrm>
            <a:off x="7736029" y="3933699"/>
            <a:ext cx="1080000" cy="36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sz="1600" dirty="0" err="1"/>
              <a:t>국가자본</a:t>
            </a:r>
            <a:endParaRPr sz="1600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F50EFF88-ED20-4B2F-9F2E-425C33D8DF35}"/>
              </a:ext>
            </a:extLst>
          </p:cNvPr>
          <p:cNvSpPr/>
          <p:nvPr/>
        </p:nvSpPr>
        <p:spPr>
          <a:xfrm>
            <a:off x="5724248" y="2859768"/>
            <a:ext cx="1080000" cy="36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sz="1600" dirty="0" err="1"/>
              <a:t>부동산자본</a:t>
            </a:r>
            <a:endParaRPr sz="1600" dirty="0"/>
          </a:p>
        </p:txBody>
      </p:sp>
      <p:sp>
        <p:nvSpPr>
          <p:cNvPr id="17" name="Ellipse 9">
            <a:extLst>
              <a:ext uri="{FF2B5EF4-FFF2-40B4-BE49-F238E27FC236}">
                <a16:creationId xmlns:a16="http://schemas.microsoft.com/office/drawing/2014/main" id="{9B628E07-8840-4608-8FF0-B6EEC04903C8}"/>
              </a:ext>
            </a:extLst>
          </p:cNvPr>
          <p:cNvSpPr/>
          <p:nvPr/>
        </p:nvSpPr>
        <p:spPr>
          <a:xfrm>
            <a:off x="664319" y="2727624"/>
            <a:ext cx="2880000" cy="28800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ko-KR" altLang="en-US" b="1" dirty="0" err="1"/>
              <a:t>꼬뮨</a:t>
            </a:r>
            <a:endParaRPr lang="en-US" b="1" dirty="0"/>
          </a:p>
          <a:p>
            <a:pPr algn="ctr">
              <a:lnSpc>
                <a:spcPct val="150000"/>
              </a:lnSpc>
            </a:pPr>
            <a:r>
              <a:rPr lang="en-US" b="1" dirty="0" err="1"/>
              <a:t>가치증식</a:t>
            </a:r>
            <a:endParaRPr b="1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13E6041-AFCE-4349-81E7-073DCD824B4B}"/>
              </a:ext>
            </a:extLst>
          </p:cNvPr>
          <p:cNvSpPr/>
          <p:nvPr/>
        </p:nvSpPr>
        <p:spPr>
          <a:xfrm>
            <a:off x="2671360" y="3944088"/>
            <a:ext cx="1080000" cy="360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ko-KR" altLang="en-US" sz="1600" dirty="0" err="1"/>
              <a:t>꼬뮨뱅크</a:t>
            </a:r>
            <a:endParaRPr sz="1600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702F1121-CFCF-4EF2-A657-B7781A7208E6}"/>
              </a:ext>
            </a:extLst>
          </p:cNvPr>
          <p:cNvSpPr/>
          <p:nvPr/>
        </p:nvSpPr>
        <p:spPr>
          <a:xfrm>
            <a:off x="327971" y="3951288"/>
            <a:ext cx="1080000" cy="360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ko-KR" altLang="en-US" sz="1600" dirty="0"/>
              <a:t>연대활동</a:t>
            </a:r>
            <a:endParaRPr sz="1600" dirty="0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A58407BF-2B66-4B07-B3AE-30E278FA4F83}"/>
              </a:ext>
            </a:extLst>
          </p:cNvPr>
          <p:cNvSpPr/>
          <p:nvPr/>
        </p:nvSpPr>
        <p:spPr>
          <a:xfrm>
            <a:off x="2339052" y="2866279"/>
            <a:ext cx="1080000" cy="360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sz="1600" dirty="0" err="1"/>
              <a:t>공유공간</a:t>
            </a:r>
            <a:endParaRPr sz="1600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5F3DC9F-EE0E-48F2-B19C-05DFF89A1A04}"/>
              </a:ext>
            </a:extLst>
          </p:cNvPr>
          <p:cNvSpPr/>
          <p:nvPr/>
        </p:nvSpPr>
        <p:spPr>
          <a:xfrm>
            <a:off x="2341655" y="5033239"/>
            <a:ext cx="1080000" cy="360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sz="1600" dirty="0" err="1"/>
              <a:t>반자본투쟁</a:t>
            </a:r>
            <a:endParaRPr sz="1600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C4F854E-7A52-4F17-8EC1-6303F9395A7D}"/>
              </a:ext>
            </a:extLst>
          </p:cNvPr>
          <p:cNvSpPr/>
          <p:nvPr/>
        </p:nvSpPr>
        <p:spPr>
          <a:xfrm>
            <a:off x="693774" y="2866279"/>
            <a:ext cx="1080000" cy="360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sz="1600" dirty="0" err="1"/>
              <a:t>협동조합</a:t>
            </a:r>
            <a:endParaRPr sz="160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0D3D36F9-7491-49EC-89B6-456F80931CE5}"/>
              </a:ext>
            </a:extLst>
          </p:cNvPr>
          <p:cNvSpPr/>
          <p:nvPr/>
        </p:nvSpPr>
        <p:spPr>
          <a:xfrm>
            <a:off x="4149672" y="3944088"/>
            <a:ext cx="890280" cy="360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ko-KR" altLang="en-US" sz="1600" dirty="0"/>
              <a:t>조합원</a:t>
            </a:r>
            <a:endParaRPr sz="1600" dirty="0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CF82454A-E732-4CCD-A2DA-B8F55E3411AD}"/>
              </a:ext>
            </a:extLst>
          </p:cNvPr>
          <p:cNvSpPr/>
          <p:nvPr/>
        </p:nvSpPr>
        <p:spPr>
          <a:xfrm>
            <a:off x="688410" y="5031288"/>
            <a:ext cx="1080000" cy="360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sz="1600"/>
              <a:t>협동학교</a:t>
            </a:r>
            <a:endParaRPr sz="1600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D3DE1634-4BA3-435C-99CB-58705DE45F1E}"/>
              </a:ext>
            </a:extLst>
          </p:cNvPr>
          <p:cNvSpPr/>
          <p:nvPr/>
        </p:nvSpPr>
        <p:spPr>
          <a:xfrm>
            <a:off x="4139952" y="2859768"/>
            <a:ext cx="890280" cy="360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ko-KR" altLang="en-US" sz="1600" dirty="0"/>
              <a:t>공동체</a:t>
            </a:r>
            <a:endParaRPr sz="1600" dirty="0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A8DD3CDF-1850-47EE-BE35-0C4B84B96459}"/>
              </a:ext>
            </a:extLst>
          </p:cNvPr>
          <p:cNvSpPr/>
          <p:nvPr/>
        </p:nvSpPr>
        <p:spPr>
          <a:xfrm>
            <a:off x="4139952" y="5031288"/>
            <a:ext cx="890280" cy="360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sz="1600"/>
              <a:t>활동가</a:t>
            </a:r>
            <a:endParaRPr sz="16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90F6AA35-EE1E-46FB-92FE-69BE86343659}"/>
                  </a:ext>
                </a:extLst>
              </p14:cNvPr>
              <p14:cNvContentPartPr/>
              <p14:nvPr/>
            </p14:nvContentPartPr>
            <p14:xfrm>
              <a:off x="1617480" y="4548960"/>
              <a:ext cx="6272280" cy="14724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90F6AA35-EE1E-46FB-92FE-69BE863436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120" y="4539600"/>
                <a:ext cx="6291000" cy="1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428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무이자채권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64487"/>
            <a:ext cx="5140808" cy="3623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5529089" cy="34690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4453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공동체 투자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3222"/>
            <a:ext cx="5472608" cy="237106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3222"/>
            <a:ext cx="3520320" cy="23716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15" y="4319851"/>
            <a:ext cx="3528392" cy="18077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36" y="4319852"/>
            <a:ext cx="3050810" cy="18077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300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조합원차입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2997"/>
            <a:ext cx="6079117" cy="37402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140252" cy="35283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2854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D:\지음\빈고\빈고 천안 발표\논골신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16331"/>
            <a:ext cx="2944001" cy="1959099"/>
          </a:xfrm>
          <a:prstGeom prst="rect">
            <a:avLst/>
          </a:prstGeom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173" name="Picture 5" descr="D:\지음\빈고\빈고 천안 발표\주민신협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2260249" cy="31517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신용협동조합</a:t>
            </a:r>
          </a:p>
        </p:txBody>
      </p:sp>
      <p:pic>
        <p:nvPicPr>
          <p:cNvPr id="7171" name="Picture 3" descr="D:\지음\빈고\빈고 천안 발표\동작신협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52" y="1545278"/>
            <a:ext cx="2801284" cy="2100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3" y="4221088"/>
            <a:ext cx="2761294" cy="13272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42" y="1613173"/>
            <a:ext cx="17145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90" y="3284984"/>
            <a:ext cx="1772766" cy="6153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175" name="Picture 7" descr="D:\지음\빈고\빈고 천안 발표\밝음신협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94794"/>
            <a:ext cx="2324472" cy="15510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63034"/>
            <a:ext cx="2460497" cy="45776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84" y="4406027"/>
            <a:ext cx="1315242" cy="208942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116580"/>
            <a:ext cx="1879035" cy="37886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4959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dirty="0"/>
              <a:t>비인가 신용협동조합</a:t>
            </a:r>
          </a:p>
        </p:txBody>
      </p:sp>
      <p:pic>
        <p:nvPicPr>
          <p:cNvPr id="6148" name="Picture 4" descr="D:\지음\빈고\빈고 천안 발표\다람쥐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864243" cy="266556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5156"/>
            <a:ext cx="5458701" cy="25359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/>
        </p:blipFill>
        <p:spPr bwMode="auto">
          <a:xfrm>
            <a:off x="4631906" y="2754438"/>
            <a:ext cx="4071169" cy="3698898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직사각형 5"/>
          <p:cNvSpPr/>
          <p:nvPr/>
        </p:nvSpPr>
        <p:spPr>
          <a:xfrm>
            <a:off x="5724128" y="1672345"/>
            <a:ext cx="214633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영등포산업선교회 협동운동 </a:t>
            </a:r>
            <a:r>
              <a:rPr lang="ko-KR" altLang="en-US" dirty="0" err="1"/>
              <a:t>다람쥐회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6556742" y="5741403"/>
            <a:ext cx="2146333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명동성당 </a:t>
            </a:r>
            <a:endParaRPr lang="en-US" altLang="ko-KR" dirty="0"/>
          </a:p>
          <a:p>
            <a:pPr algn="ctr"/>
            <a:r>
              <a:rPr lang="ko-KR" altLang="en-US" dirty="0" err="1"/>
              <a:t>명례방</a:t>
            </a:r>
            <a:r>
              <a:rPr lang="ko-KR" altLang="en-US" dirty="0"/>
              <a:t> 협동조합</a:t>
            </a:r>
          </a:p>
        </p:txBody>
      </p:sp>
    </p:spTree>
    <p:extLst>
      <p:ext uri="{BB962C8B-B14F-4D97-AF65-F5344CB8AC3E}">
        <p14:creationId xmlns:p14="http://schemas.microsoft.com/office/powerpoint/2010/main" val="301126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/>
              <a:t>자활공제협동조합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2"/>
          <a:stretch/>
        </p:blipFill>
        <p:spPr bwMode="auto">
          <a:xfrm>
            <a:off x="496929" y="1628800"/>
            <a:ext cx="3874774" cy="23966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2201"/>
            <a:ext cx="4063157" cy="3643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55" y="1630910"/>
            <a:ext cx="1885571" cy="23945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5" name="Picture 3" descr="D:\지음\빈고\빈고 천안 발표\사랑방마을공제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4" y="4293096"/>
            <a:ext cx="2703241" cy="17949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94" y="4603478"/>
            <a:ext cx="3456806" cy="16726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2" y="4278790"/>
            <a:ext cx="2458731" cy="54434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2086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10865</TotalTime>
  <Words>609</Words>
  <Application>Microsoft Office PowerPoint</Application>
  <PresentationFormat>화면 슬라이드 쇼(4:3)</PresentationFormat>
  <Paragraphs>216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9" baseType="lpstr">
      <vt:lpstr>맑은 고딕</vt:lpstr>
      <vt:lpstr>Arial</vt:lpstr>
      <vt:lpstr>Office 테마</vt:lpstr>
      <vt:lpstr>꼬뮨뱅크의 지향</vt:lpstr>
      <vt:lpstr>전선</vt:lpstr>
      <vt:lpstr>꼬뮨 vs 자본</vt:lpstr>
      <vt:lpstr>무이자채권</vt:lpstr>
      <vt:lpstr>공동체 투자</vt:lpstr>
      <vt:lpstr>조합원차입</vt:lpstr>
      <vt:lpstr>신용협동조합</vt:lpstr>
      <vt:lpstr>비인가 신용협동조합</vt:lpstr>
      <vt:lpstr>자활공제협동조합</vt:lpstr>
      <vt:lpstr>무이자은행</vt:lpstr>
      <vt:lpstr>부채탕감</vt:lpstr>
      <vt:lpstr>대안화폐</vt:lpstr>
      <vt:lpstr>대안보험</vt:lpstr>
      <vt:lpstr>상포계</vt:lpstr>
      <vt:lpstr>트러스트</vt:lpstr>
      <vt:lpstr>공동체토지신탁</vt:lpstr>
      <vt:lpstr>꼬뮨뱅크</vt:lpstr>
      <vt:lpstr>빈마을금고 취지문</vt:lpstr>
      <vt:lpstr>공동체은행 빈고 선언문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빈고 공유상태표</vt:lpstr>
      <vt:lpstr>빈고 커먼즈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우리가 만드는 은행, 꼬뮨뱅크</dc:title>
  <dc:creator>KST</dc:creator>
  <cp:lastModifiedBy>승택 김</cp:lastModifiedBy>
  <cp:revision>154</cp:revision>
  <dcterms:created xsi:type="dcterms:W3CDTF">2016-06-18T09:27:23Z</dcterms:created>
  <dcterms:modified xsi:type="dcterms:W3CDTF">2018-05-30T04:58:18Z</dcterms:modified>
</cp:coreProperties>
</file>